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64" r:id="rId3"/>
    <p:sldId id="311" r:id="rId4"/>
    <p:sldId id="259" r:id="rId5"/>
    <p:sldId id="308" r:id="rId6"/>
    <p:sldId id="309" r:id="rId7"/>
    <p:sldId id="312" r:id="rId8"/>
    <p:sldId id="310" r:id="rId9"/>
    <p:sldId id="260" r:id="rId10"/>
    <p:sldId id="265" r:id="rId11"/>
    <p:sldId id="266" r:id="rId12"/>
    <p:sldId id="268" r:id="rId13"/>
    <p:sldId id="269" r:id="rId14"/>
    <p:sldId id="270" r:id="rId15"/>
    <p:sldId id="272" r:id="rId16"/>
    <p:sldId id="274" r:id="rId17"/>
    <p:sldId id="271" r:id="rId18"/>
    <p:sldId id="275" r:id="rId19"/>
    <p:sldId id="276" r:id="rId20"/>
    <p:sldId id="261" r:id="rId21"/>
    <p:sldId id="277" r:id="rId22"/>
    <p:sldId id="278" r:id="rId23"/>
    <p:sldId id="279" r:id="rId24"/>
    <p:sldId id="258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62" r:id="rId37"/>
    <p:sldId id="291" r:id="rId38"/>
    <p:sldId id="292" r:id="rId39"/>
    <p:sldId id="293" r:id="rId40"/>
    <p:sldId id="26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7" r:id="rId53"/>
    <p:sldId id="305" r:id="rId54"/>
    <p:sldId id="30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ltle" id="{606CC1CC-D1BC-4DB4-8301-AA0EA62D3C96}">
          <p14:sldIdLst>
            <p14:sldId id="256"/>
          </p14:sldIdLst>
        </p14:section>
        <p14:section name="Content" id="{F7D58338-B64E-4131-A4C8-6BD7BD78D4B7}">
          <p14:sldIdLst>
            <p14:sldId id="264"/>
            <p14:sldId id="311"/>
            <p14:sldId id="259"/>
            <p14:sldId id="308"/>
            <p14:sldId id="309"/>
            <p14:sldId id="312"/>
            <p14:sldId id="310"/>
            <p14:sldId id="260"/>
            <p14:sldId id="265"/>
            <p14:sldId id="266"/>
            <p14:sldId id="268"/>
            <p14:sldId id="269"/>
            <p14:sldId id="270"/>
            <p14:sldId id="272"/>
            <p14:sldId id="274"/>
            <p14:sldId id="271"/>
            <p14:sldId id="275"/>
            <p14:sldId id="276"/>
            <p14:sldId id="261"/>
            <p14:sldId id="277"/>
            <p14:sldId id="278"/>
            <p14:sldId id="279"/>
            <p14:sldId id="258"/>
            <p14:sldId id="281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62"/>
            <p14:sldId id="291"/>
            <p14:sldId id="292"/>
            <p14:sldId id="293"/>
            <p14:sldId id="26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7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3" d="100"/>
          <a:sy n="83" d="100"/>
        </p:scale>
        <p:origin x="6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134" y="62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mir\Uni\Course\Project\Me\Result\Check_Coaxial_Cable\Data%205.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mir\Uni\Course\Project\Me\Result\Check_Coaxial_Cable\Data%205.9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mir\Uni\Course\Project\Me\Result\Check_Coaxial_Cable\Data%205.9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mir\Uni\Course\Project\Me\Result\Check_Coaxial_Cable\Data%205.9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mir\Uni\Course\Project\Me\Result\Check_Coaxial_Cable\Data%205.9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C_Coaxial_Cable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606043147045644E-2"/>
          <c:y val="0.13519227264443229"/>
          <c:w val="0.8468913641892325"/>
          <c:h val="0.7074054780877923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Sheet2!$E$1</c:f>
              <c:strCache>
                <c:ptCount val="1"/>
                <c:pt idx="0">
                  <c:v>C_avg (pF)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rgbClr val="FF0000">
                    <a:alpha val="50000"/>
                  </a:srgbClr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0782162515119541"/>
                  <c:y val="6.921726450860309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 b="1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a:t>y = 7.3545x + 126.3</a:t>
                    </a:r>
                    <a:br>
                      <a:rPr lang="en-US" sz="2000" b="1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</a:br>
                    <a:r>
                      <a:rPr lang="en-US" sz="2000" b="1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rPr>
                      <a:t>R² = 0.9999</a:t>
                    </a:r>
                    <a:endParaRPr lang="en-US" sz="2000" b="1" dirty="0">
                      <a:solidFill>
                        <a:schemeClr val="tx1"/>
                      </a:solidFill>
                    </a:endParaRPr>
                  </a:p>
                </c:rich>
              </c:tx>
              <c:numFmt formatCode="General" sourceLinked="0"/>
              <c:spPr>
                <a:solidFill>
                  <a:srgbClr val="FF0000"/>
                </a:solidFill>
                <a:ln w="12700" cap="flat" cmpd="sng" algn="ctr">
                  <a:solidFill>
                    <a:schemeClr val="accent4">
                      <a:shade val="50000"/>
                    </a:schemeClr>
                  </a:solidFill>
                  <a:prstDash val="solid"/>
                  <a:miter lim="800000"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strRef>
              <c:f>Sheet2!$A$2:$A$68</c:f>
              <c:strCache>
                <c:ptCount val="67"/>
                <c:pt idx="0">
                  <c:v>0</c:v>
                </c:pt>
                <c:pt idx="1">
                  <c:v>0-10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  <c:pt idx="16">
                  <c:v>25</c:v>
                </c:pt>
                <c:pt idx="17">
                  <c:v>26</c:v>
                </c:pt>
                <c:pt idx="18">
                  <c:v>27</c:v>
                </c:pt>
                <c:pt idx="19">
                  <c:v>28</c:v>
                </c:pt>
                <c:pt idx="20">
                  <c:v>29</c:v>
                </c:pt>
                <c:pt idx="21">
                  <c:v>30</c:v>
                </c:pt>
                <c:pt idx="22">
                  <c:v>31</c:v>
                </c:pt>
                <c:pt idx="23">
                  <c:v>32</c:v>
                </c:pt>
                <c:pt idx="24">
                  <c:v>33</c:v>
                </c:pt>
                <c:pt idx="25">
                  <c:v>34</c:v>
                </c:pt>
                <c:pt idx="26">
                  <c:v>35</c:v>
                </c:pt>
                <c:pt idx="27">
                  <c:v>36</c:v>
                </c:pt>
                <c:pt idx="28">
                  <c:v>37</c:v>
                </c:pt>
                <c:pt idx="29">
                  <c:v>38</c:v>
                </c:pt>
                <c:pt idx="30">
                  <c:v>39</c:v>
                </c:pt>
                <c:pt idx="31">
                  <c:v>40</c:v>
                </c:pt>
                <c:pt idx="32">
                  <c:v>41</c:v>
                </c:pt>
                <c:pt idx="33">
                  <c:v>42</c:v>
                </c:pt>
                <c:pt idx="34">
                  <c:v>43</c:v>
                </c:pt>
                <c:pt idx="35">
                  <c:v>44</c:v>
                </c:pt>
                <c:pt idx="36">
                  <c:v>45</c:v>
                </c:pt>
                <c:pt idx="37">
                  <c:v>46</c:v>
                </c:pt>
                <c:pt idx="38">
                  <c:v>47</c:v>
                </c:pt>
                <c:pt idx="39">
                  <c:v>48</c:v>
                </c:pt>
                <c:pt idx="40">
                  <c:v>49</c:v>
                </c:pt>
                <c:pt idx="41">
                  <c:v>50</c:v>
                </c:pt>
                <c:pt idx="42">
                  <c:v>51</c:v>
                </c:pt>
                <c:pt idx="43">
                  <c:v>52</c:v>
                </c:pt>
                <c:pt idx="44">
                  <c:v>53</c:v>
                </c:pt>
                <c:pt idx="45">
                  <c:v>54</c:v>
                </c:pt>
                <c:pt idx="46">
                  <c:v>55</c:v>
                </c:pt>
                <c:pt idx="47">
                  <c:v>56</c:v>
                </c:pt>
                <c:pt idx="48">
                  <c:v>57</c:v>
                </c:pt>
                <c:pt idx="49">
                  <c:v>58</c:v>
                </c:pt>
                <c:pt idx="50">
                  <c:v>59</c:v>
                </c:pt>
                <c:pt idx="51">
                  <c:v>60</c:v>
                </c:pt>
                <c:pt idx="52">
                  <c:v>61</c:v>
                </c:pt>
                <c:pt idx="53">
                  <c:v>62</c:v>
                </c:pt>
                <c:pt idx="54">
                  <c:v>63</c:v>
                </c:pt>
                <c:pt idx="55">
                  <c:v>64</c:v>
                </c:pt>
                <c:pt idx="56">
                  <c:v>65</c:v>
                </c:pt>
                <c:pt idx="57">
                  <c:v>66</c:v>
                </c:pt>
                <c:pt idx="58">
                  <c:v>67</c:v>
                </c:pt>
                <c:pt idx="59">
                  <c:v>68</c:v>
                </c:pt>
                <c:pt idx="60">
                  <c:v>69</c:v>
                </c:pt>
                <c:pt idx="61">
                  <c:v>70</c:v>
                </c:pt>
                <c:pt idx="62">
                  <c:v>71</c:v>
                </c:pt>
                <c:pt idx="63">
                  <c:v>72</c:v>
                </c:pt>
                <c:pt idx="64">
                  <c:v>73</c:v>
                </c:pt>
                <c:pt idx="65">
                  <c:v>74</c:v>
                </c:pt>
                <c:pt idx="66">
                  <c:v>75</c:v>
                </c:pt>
              </c:strCache>
            </c:strRef>
          </c:xVal>
          <c:yVal>
            <c:numRef>
              <c:f>Sheet2!$E$2:$E$68</c:f>
              <c:numCache>
                <c:formatCode>General</c:formatCode>
                <c:ptCount val="67"/>
                <c:pt idx="0">
                  <c:v>127.2</c:v>
                </c:pt>
                <c:pt idx="1">
                  <c:v>140.46666666666667</c:v>
                </c:pt>
                <c:pt idx="2">
                  <c:v>148.53333333333333</c:v>
                </c:pt>
                <c:pt idx="3">
                  <c:v>155.4</c:v>
                </c:pt>
                <c:pt idx="4">
                  <c:v>162.03333333333333</c:v>
                </c:pt>
                <c:pt idx="5">
                  <c:v>167.93333333333334</c:v>
                </c:pt>
                <c:pt idx="6">
                  <c:v>174.6</c:v>
                </c:pt>
                <c:pt idx="7">
                  <c:v>181.4</c:v>
                </c:pt>
                <c:pt idx="8">
                  <c:v>189.56666666666669</c:v>
                </c:pt>
                <c:pt idx="9">
                  <c:v>199.23333333333335</c:v>
                </c:pt>
                <c:pt idx="10">
                  <c:v>206.66666666666666</c:v>
                </c:pt>
                <c:pt idx="11">
                  <c:v>216.13333333333333</c:v>
                </c:pt>
                <c:pt idx="12">
                  <c:v>224.29999999999998</c:v>
                </c:pt>
                <c:pt idx="13">
                  <c:v>231.79999999999998</c:v>
                </c:pt>
                <c:pt idx="14">
                  <c:v>239.76666666666665</c:v>
                </c:pt>
                <c:pt idx="15">
                  <c:v>246.43333333333331</c:v>
                </c:pt>
                <c:pt idx="16">
                  <c:v>253.4</c:v>
                </c:pt>
                <c:pt idx="17">
                  <c:v>259.99999999999994</c:v>
                </c:pt>
                <c:pt idx="18">
                  <c:v>267.73333333333335</c:v>
                </c:pt>
                <c:pt idx="19">
                  <c:v>274.5</c:v>
                </c:pt>
                <c:pt idx="20">
                  <c:v>282.63333333333333</c:v>
                </c:pt>
                <c:pt idx="21">
                  <c:v>289.73333333333329</c:v>
                </c:pt>
                <c:pt idx="22">
                  <c:v>296.63333333333338</c:v>
                </c:pt>
                <c:pt idx="23">
                  <c:v>304.00000000000006</c:v>
                </c:pt>
                <c:pt idx="24">
                  <c:v>310.46666666666664</c:v>
                </c:pt>
                <c:pt idx="25">
                  <c:v>317.86666666666662</c:v>
                </c:pt>
                <c:pt idx="26">
                  <c:v>325.13333333333338</c:v>
                </c:pt>
                <c:pt idx="27">
                  <c:v>332.49999999999994</c:v>
                </c:pt>
                <c:pt idx="28">
                  <c:v>340.8</c:v>
                </c:pt>
                <c:pt idx="29">
                  <c:v>347.60000000000008</c:v>
                </c:pt>
                <c:pt idx="30">
                  <c:v>354.06666666666661</c:v>
                </c:pt>
                <c:pt idx="31">
                  <c:v>361.33333333333331</c:v>
                </c:pt>
                <c:pt idx="32">
                  <c:v>369.09999999999997</c:v>
                </c:pt>
                <c:pt idx="33">
                  <c:v>377.2</c:v>
                </c:pt>
                <c:pt idx="34">
                  <c:v>384.86666666666662</c:v>
                </c:pt>
                <c:pt idx="35">
                  <c:v>390.86666666666662</c:v>
                </c:pt>
                <c:pt idx="36">
                  <c:v>398.9666666666667</c:v>
                </c:pt>
                <c:pt idx="37">
                  <c:v>406.10000000000008</c:v>
                </c:pt>
                <c:pt idx="38">
                  <c:v>412.89999999999992</c:v>
                </c:pt>
                <c:pt idx="39">
                  <c:v>421.83333333333331</c:v>
                </c:pt>
                <c:pt idx="40">
                  <c:v>428.39999999999992</c:v>
                </c:pt>
                <c:pt idx="41">
                  <c:v>434.83333333333331</c:v>
                </c:pt>
                <c:pt idx="42">
                  <c:v>441.63333333333338</c:v>
                </c:pt>
                <c:pt idx="43">
                  <c:v>449.79999999999995</c:v>
                </c:pt>
                <c:pt idx="44">
                  <c:v>456.83333333333331</c:v>
                </c:pt>
                <c:pt idx="45">
                  <c:v>463.93333333333334</c:v>
                </c:pt>
                <c:pt idx="46">
                  <c:v>471.93333333333339</c:v>
                </c:pt>
                <c:pt idx="47">
                  <c:v>478.7</c:v>
                </c:pt>
                <c:pt idx="48">
                  <c:v>486.63333333333338</c:v>
                </c:pt>
                <c:pt idx="49">
                  <c:v>495</c:v>
                </c:pt>
                <c:pt idx="50">
                  <c:v>501.5333333333333</c:v>
                </c:pt>
                <c:pt idx="51">
                  <c:v>508.0333333333333</c:v>
                </c:pt>
                <c:pt idx="52">
                  <c:v>515.09999999999991</c:v>
                </c:pt>
                <c:pt idx="53">
                  <c:v>522.43333333333339</c:v>
                </c:pt>
                <c:pt idx="54">
                  <c:v>530.56666666666672</c:v>
                </c:pt>
                <c:pt idx="55">
                  <c:v>538.80000000000007</c:v>
                </c:pt>
                <c:pt idx="56">
                  <c:v>545.9</c:v>
                </c:pt>
                <c:pt idx="57">
                  <c:v>553.26666666666665</c:v>
                </c:pt>
                <c:pt idx="58">
                  <c:v>559.69999999999993</c:v>
                </c:pt>
                <c:pt idx="59">
                  <c:v>566.33333333333337</c:v>
                </c:pt>
                <c:pt idx="60">
                  <c:v>574.66666666666674</c:v>
                </c:pt>
                <c:pt idx="61">
                  <c:v>581.83333333333326</c:v>
                </c:pt>
                <c:pt idx="62">
                  <c:v>589.5</c:v>
                </c:pt>
                <c:pt idx="63">
                  <c:v>596.63333333333333</c:v>
                </c:pt>
                <c:pt idx="64">
                  <c:v>603.93333333333339</c:v>
                </c:pt>
                <c:pt idx="65">
                  <c:v>610.56666666666661</c:v>
                </c:pt>
                <c:pt idx="66">
                  <c:v>617.76666666666665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6C-4BEF-843C-81FF3A5968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3186463"/>
        <c:axId val="933188543"/>
      </c:scatterChart>
      <c:valAx>
        <c:axId val="9331864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Actual</a:t>
                </a:r>
                <a:r>
                  <a:rPr lang="en-US" baseline="0"/>
                  <a:t> Height (cm)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3188543"/>
        <c:crosses val="autoZero"/>
        <c:crossBetween val="midCat"/>
      </c:valAx>
      <c:valAx>
        <c:axId val="93318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</a:t>
                </a:r>
                <a:r>
                  <a:rPr lang="en-US" baseline="0"/>
                  <a:t> (pF)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31864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249007072968729"/>
          <c:y val="0.65546067852629519"/>
          <c:w val="0.19970584469624225"/>
          <c:h val="0.123018903664925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non linearity Error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Non_Linearity!$N$1</c:f>
              <c:strCache>
                <c:ptCount val="1"/>
                <c:pt idx="0">
                  <c:v>non linearity %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rgbClr val="00B0F0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strRef>
              <c:f>Non_Linearity!$A$2:$A$69</c:f>
              <c:strCache>
                <c:ptCount val="67"/>
                <c:pt idx="0">
                  <c:v>0</c:v>
                </c:pt>
                <c:pt idx="1">
                  <c:v>0-10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  <c:pt idx="16">
                  <c:v>25</c:v>
                </c:pt>
                <c:pt idx="17">
                  <c:v>26</c:v>
                </c:pt>
                <c:pt idx="18">
                  <c:v>27</c:v>
                </c:pt>
                <c:pt idx="19">
                  <c:v>28</c:v>
                </c:pt>
                <c:pt idx="20">
                  <c:v>29</c:v>
                </c:pt>
                <c:pt idx="21">
                  <c:v>30</c:v>
                </c:pt>
                <c:pt idx="22">
                  <c:v>31</c:v>
                </c:pt>
                <c:pt idx="23">
                  <c:v>32</c:v>
                </c:pt>
                <c:pt idx="24">
                  <c:v>33</c:v>
                </c:pt>
                <c:pt idx="25">
                  <c:v>34</c:v>
                </c:pt>
                <c:pt idx="26">
                  <c:v>35</c:v>
                </c:pt>
                <c:pt idx="27">
                  <c:v>36</c:v>
                </c:pt>
                <c:pt idx="28">
                  <c:v>37</c:v>
                </c:pt>
                <c:pt idx="29">
                  <c:v>38</c:v>
                </c:pt>
                <c:pt idx="30">
                  <c:v>39</c:v>
                </c:pt>
                <c:pt idx="31">
                  <c:v>40</c:v>
                </c:pt>
                <c:pt idx="32">
                  <c:v>41</c:v>
                </c:pt>
                <c:pt idx="33">
                  <c:v>42</c:v>
                </c:pt>
                <c:pt idx="34">
                  <c:v>43</c:v>
                </c:pt>
                <c:pt idx="35">
                  <c:v>44</c:v>
                </c:pt>
                <c:pt idx="36">
                  <c:v>45</c:v>
                </c:pt>
                <c:pt idx="37">
                  <c:v>46</c:v>
                </c:pt>
                <c:pt idx="38">
                  <c:v>47</c:v>
                </c:pt>
                <c:pt idx="39">
                  <c:v>48</c:v>
                </c:pt>
                <c:pt idx="40">
                  <c:v>49</c:v>
                </c:pt>
                <c:pt idx="41">
                  <c:v>50</c:v>
                </c:pt>
                <c:pt idx="42">
                  <c:v>51</c:v>
                </c:pt>
                <c:pt idx="43">
                  <c:v>52</c:v>
                </c:pt>
                <c:pt idx="44">
                  <c:v>53</c:v>
                </c:pt>
                <c:pt idx="45">
                  <c:v>54</c:v>
                </c:pt>
                <c:pt idx="46">
                  <c:v>55</c:v>
                </c:pt>
                <c:pt idx="47">
                  <c:v>56</c:v>
                </c:pt>
                <c:pt idx="48">
                  <c:v>57</c:v>
                </c:pt>
                <c:pt idx="49">
                  <c:v>58</c:v>
                </c:pt>
                <c:pt idx="50">
                  <c:v>59</c:v>
                </c:pt>
                <c:pt idx="51">
                  <c:v>60</c:v>
                </c:pt>
                <c:pt idx="52">
                  <c:v>61</c:v>
                </c:pt>
                <c:pt idx="53">
                  <c:v>62</c:v>
                </c:pt>
                <c:pt idx="54">
                  <c:v>63</c:v>
                </c:pt>
                <c:pt idx="55">
                  <c:v>64</c:v>
                </c:pt>
                <c:pt idx="56">
                  <c:v>65</c:v>
                </c:pt>
                <c:pt idx="57">
                  <c:v>66</c:v>
                </c:pt>
                <c:pt idx="58">
                  <c:v>67</c:v>
                </c:pt>
                <c:pt idx="59">
                  <c:v>68</c:v>
                </c:pt>
                <c:pt idx="60">
                  <c:v>69</c:v>
                </c:pt>
                <c:pt idx="61">
                  <c:v>70</c:v>
                </c:pt>
                <c:pt idx="62">
                  <c:v>71</c:v>
                </c:pt>
                <c:pt idx="63">
                  <c:v>72</c:v>
                </c:pt>
                <c:pt idx="64">
                  <c:v>73</c:v>
                </c:pt>
                <c:pt idx="65">
                  <c:v>74</c:v>
                </c:pt>
                <c:pt idx="66">
                  <c:v>75</c:v>
                </c:pt>
              </c:strCache>
            </c:strRef>
          </c:xVal>
          <c:yVal>
            <c:numRef>
              <c:f>Non_Linearity!$N$2:$N$69</c:f>
              <c:numCache>
                <c:formatCode>General</c:formatCode>
                <c:ptCount val="68"/>
                <c:pt idx="1">
                  <c:v>8.3958376981633137E-2</c:v>
                </c:pt>
                <c:pt idx="2">
                  <c:v>7.2529296738598661E-2</c:v>
                </c:pt>
                <c:pt idx="3">
                  <c:v>2.2397234443744179E-2</c:v>
                </c:pt>
                <c:pt idx="4">
                  <c:v>0.16620986102381349</c:v>
                </c:pt>
                <c:pt idx="5">
                  <c:v>0.46366450171101642</c:v>
                </c:pt>
                <c:pt idx="6">
                  <c:v>0.60049340037712562</c:v>
                </c:pt>
                <c:pt idx="7">
                  <c:v>0.7093873873873886</c:v>
                </c:pt>
                <c:pt idx="8">
                  <c:v>0.53194852992527064</c:v>
                </c:pt>
                <c:pt idx="9">
                  <c:v>4.0241916334937351E-2</c:v>
                </c:pt>
                <c:pt idx="10">
                  <c:v>1.64450729799589E-2</c:v>
                </c:pt>
                <c:pt idx="11">
                  <c:v>0.43335917312661393</c:v>
                </c:pt>
                <c:pt idx="12">
                  <c:v>0.61079803058872595</c:v>
                </c:pt>
                <c:pt idx="13">
                  <c:v>0.64856232977163053</c:v>
                </c:pt>
                <c:pt idx="14">
                  <c:v>0.78409881974998208</c:v>
                </c:pt>
                <c:pt idx="15">
                  <c:v>0.64726992108386694</c:v>
                </c:pt>
                <c:pt idx="16">
                  <c:v>0.5732945736434103</c:v>
                </c:pt>
                <c:pt idx="17">
                  <c:v>0.42249821914936297</c:v>
                </c:pt>
                <c:pt idx="18">
                  <c:v>0.50914861373000597</c:v>
                </c:pt>
                <c:pt idx="19">
                  <c:v>0.39327089880577693</c:v>
                </c:pt>
                <c:pt idx="20">
                  <c:v>0.56372602835392882</c:v>
                </c:pt>
                <c:pt idx="21">
                  <c:v>0.51768559256930058</c:v>
                </c:pt>
                <c:pt idx="22">
                  <c:v>0.42974278930093573</c:v>
                </c:pt>
                <c:pt idx="23">
                  <c:v>0.43957217682799998</c:v>
                </c:pt>
                <c:pt idx="24">
                  <c:v>0.26084091067811238</c:v>
                </c:pt>
                <c:pt idx="25">
                  <c:v>0.27765402611913076</c:v>
                </c:pt>
                <c:pt idx="26">
                  <c:v>0.26653222990433267</c:v>
                </c:pt>
                <c:pt idx="27">
                  <c:v>0.27636161743137311</c:v>
                </c:pt>
                <c:pt idx="28">
                  <c:v>0.48173538654934328</c:v>
                </c:pt>
                <c:pt idx="29">
                  <c:v>0.37284139953909223</c:v>
                </c:pt>
                <c:pt idx="30">
                  <c:v>0.19411013338919275</c:v>
                </c:pt>
                <c:pt idx="31">
                  <c:v>0.18298833717438273</c:v>
                </c:pt>
                <c:pt idx="32">
                  <c:v>0.27662245966896787</c:v>
                </c:pt>
                <c:pt idx="33">
                  <c:v>0.44009386130316569</c:v>
                </c:pt>
                <c:pt idx="34">
                  <c:v>0.51277680005586468</c:v>
                </c:pt>
                <c:pt idx="35">
                  <c:v>0.23627334311054798</c:v>
                </c:pt>
                <c:pt idx="36">
                  <c:v>0.39974474474475774</c:v>
                </c:pt>
                <c:pt idx="37">
                  <c:v>0.36068803687410739</c:v>
                </c:pt>
                <c:pt idx="38">
                  <c:v>0.25179404986380866</c:v>
                </c:pt>
                <c:pt idx="39">
                  <c:v>0.58985864934700249</c:v>
                </c:pt>
                <c:pt idx="40">
                  <c:v>0.43207856693900104</c:v>
                </c:pt>
                <c:pt idx="41">
                  <c:v>0.24636357287518321</c:v>
                </c:pt>
                <c:pt idx="42">
                  <c:v>0.13746958586493213</c:v>
                </c:pt>
                <c:pt idx="43">
                  <c:v>0.31490844332702628</c:v>
                </c:pt>
                <c:pt idx="44">
                  <c:v>0.25490055171448978</c:v>
                </c:pt>
                <c:pt idx="45">
                  <c:v>0.20886011592987344</c:v>
                </c:pt>
                <c:pt idx="46">
                  <c:v>0.35138033382219697</c:v>
                </c:pt>
                <c:pt idx="47">
                  <c:v>0.23550261889795607</c:v>
                </c:pt>
                <c:pt idx="48">
                  <c:v>0.36405538096235945</c:v>
                </c:pt>
                <c:pt idx="49">
                  <c:v>0.58339660590822595</c:v>
                </c:pt>
                <c:pt idx="50">
                  <c:v>0.41863279558627048</c:v>
                </c:pt>
                <c:pt idx="51">
                  <c:v>0.24688525735036085</c:v>
                </c:pt>
                <c:pt idx="52">
                  <c:v>0.19386109365176657</c:v>
                </c:pt>
                <c:pt idx="53">
                  <c:v>0.19670675326490053</c:v>
                </c:pt>
                <c:pt idx="54">
                  <c:v>0.36716188281305245</c:v>
                </c:pt>
                <c:pt idx="55">
                  <c:v>0.55856819610309061</c:v>
                </c:pt>
                <c:pt idx="56">
                  <c:v>0.51252776031845049</c:v>
                </c:pt>
                <c:pt idx="57">
                  <c:v>0.52235714784551468</c:v>
                </c:pt>
                <c:pt idx="58">
                  <c:v>0.336642153781673</c:v>
                </c:pt>
                <c:pt idx="59">
                  <c:v>0.19282952720162749</c:v>
                </c:pt>
                <c:pt idx="60">
                  <c:v>0.4051870242335518</c:v>
                </c:pt>
                <c:pt idx="61">
                  <c:v>0.37311404427681988</c:v>
                </c:pt>
                <c:pt idx="62">
                  <c:v>0.44579698302954268</c:v>
                </c:pt>
                <c:pt idx="63">
                  <c:v>0.40674027515888045</c:v>
                </c:pt>
                <c:pt idx="64">
                  <c:v>0.40260220685803649</c:v>
                </c:pt>
                <c:pt idx="65">
                  <c:v>0.2587895802779433</c:v>
                </c:pt>
                <c:pt idx="66">
                  <c:v>0.23370032823521317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C61-4779-94A5-68FA6BDDC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7986431"/>
        <c:axId val="937985599"/>
      </c:scatterChart>
      <c:valAx>
        <c:axId val="9379864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Actual Height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985599"/>
        <c:crosses val="autoZero"/>
        <c:crossBetween val="midCat"/>
      </c:valAx>
      <c:valAx>
        <c:axId val="93798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non linearity % (FSS)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79864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repeatability!$P$1</c:f>
              <c:strCache>
                <c:ptCount val="1"/>
                <c:pt idx="0">
                  <c:v>repeatability %</c:v>
                </c:pt>
              </c:strCache>
            </c:strRef>
          </c:tx>
          <c:spPr>
            <a:ln w="22225" cap="rnd">
              <a:solidFill>
                <a:srgbClr val="FF0000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strRef>
              <c:f>repeatability!$A$2:$A$68</c:f>
              <c:strCache>
                <c:ptCount val="67"/>
                <c:pt idx="0">
                  <c:v>0</c:v>
                </c:pt>
                <c:pt idx="1">
                  <c:v>0-10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  <c:pt idx="16">
                  <c:v>25</c:v>
                </c:pt>
                <c:pt idx="17">
                  <c:v>26</c:v>
                </c:pt>
                <c:pt idx="18">
                  <c:v>27</c:v>
                </c:pt>
                <c:pt idx="19">
                  <c:v>28</c:v>
                </c:pt>
                <c:pt idx="20">
                  <c:v>29</c:v>
                </c:pt>
                <c:pt idx="21">
                  <c:v>30</c:v>
                </c:pt>
                <c:pt idx="22">
                  <c:v>31</c:v>
                </c:pt>
                <c:pt idx="23">
                  <c:v>32</c:v>
                </c:pt>
                <c:pt idx="24">
                  <c:v>33</c:v>
                </c:pt>
                <c:pt idx="25">
                  <c:v>34</c:v>
                </c:pt>
                <c:pt idx="26">
                  <c:v>35</c:v>
                </c:pt>
                <c:pt idx="27">
                  <c:v>36</c:v>
                </c:pt>
                <c:pt idx="28">
                  <c:v>37</c:v>
                </c:pt>
                <c:pt idx="29">
                  <c:v>38</c:v>
                </c:pt>
                <c:pt idx="30">
                  <c:v>39</c:v>
                </c:pt>
                <c:pt idx="31">
                  <c:v>40</c:v>
                </c:pt>
                <c:pt idx="32">
                  <c:v>41</c:v>
                </c:pt>
                <c:pt idx="33">
                  <c:v>42</c:v>
                </c:pt>
                <c:pt idx="34">
                  <c:v>43</c:v>
                </c:pt>
                <c:pt idx="35">
                  <c:v>44</c:v>
                </c:pt>
                <c:pt idx="36">
                  <c:v>45</c:v>
                </c:pt>
                <c:pt idx="37">
                  <c:v>46</c:v>
                </c:pt>
                <c:pt idx="38">
                  <c:v>47</c:v>
                </c:pt>
                <c:pt idx="39">
                  <c:v>48</c:v>
                </c:pt>
                <c:pt idx="40">
                  <c:v>49</c:v>
                </c:pt>
                <c:pt idx="41">
                  <c:v>50</c:v>
                </c:pt>
                <c:pt idx="42">
                  <c:v>51</c:v>
                </c:pt>
                <c:pt idx="43">
                  <c:v>52</c:v>
                </c:pt>
                <c:pt idx="44">
                  <c:v>53</c:v>
                </c:pt>
                <c:pt idx="45">
                  <c:v>54</c:v>
                </c:pt>
                <c:pt idx="46">
                  <c:v>55</c:v>
                </c:pt>
                <c:pt idx="47">
                  <c:v>56</c:v>
                </c:pt>
                <c:pt idx="48">
                  <c:v>57</c:v>
                </c:pt>
                <c:pt idx="49">
                  <c:v>58</c:v>
                </c:pt>
                <c:pt idx="50">
                  <c:v>59</c:v>
                </c:pt>
                <c:pt idx="51">
                  <c:v>60</c:v>
                </c:pt>
                <c:pt idx="52">
                  <c:v>61</c:v>
                </c:pt>
                <c:pt idx="53">
                  <c:v>62</c:v>
                </c:pt>
                <c:pt idx="54">
                  <c:v>63</c:v>
                </c:pt>
                <c:pt idx="55">
                  <c:v>64</c:v>
                </c:pt>
                <c:pt idx="56">
                  <c:v>65</c:v>
                </c:pt>
                <c:pt idx="57">
                  <c:v>66</c:v>
                </c:pt>
                <c:pt idx="58">
                  <c:v>67</c:v>
                </c:pt>
                <c:pt idx="59">
                  <c:v>68</c:v>
                </c:pt>
                <c:pt idx="60">
                  <c:v>69</c:v>
                </c:pt>
                <c:pt idx="61">
                  <c:v>70</c:v>
                </c:pt>
                <c:pt idx="62">
                  <c:v>71</c:v>
                </c:pt>
                <c:pt idx="63">
                  <c:v>72</c:v>
                </c:pt>
                <c:pt idx="64">
                  <c:v>73</c:v>
                </c:pt>
                <c:pt idx="65">
                  <c:v>74</c:v>
                </c:pt>
                <c:pt idx="66">
                  <c:v>75</c:v>
                </c:pt>
              </c:strCache>
            </c:strRef>
          </c:xVal>
          <c:yVal>
            <c:numRef>
              <c:f>repeatability!$P$2:$P$68</c:f>
              <c:numCache>
                <c:formatCode>General</c:formatCode>
                <c:ptCount val="67"/>
                <c:pt idx="1">
                  <c:v>0.47656097759441629</c:v>
                </c:pt>
                <c:pt idx="2">
                  <c:v>0.40204162892762424</c:v>
                </c:pt>
                <c:pt idx="3">
                  <c:v>0.41890832289030333</c:v>
                </c:pt>
                <c:pt idx="4">
                  <c:v>0.65715833566133486</c:v>
                </c:pt>
                <c:pt idx="5">
                  <c:v>1.4179557579107671</c:v>
                </c:pt>
                <c:pt idx="6">
                  <c:v>1.716358300250294</c:v>
                </c:pt>
                <c:pt idx="7">
                  <c:v>2.1198505880238954</c:v>
                </c:pt>
                <c:pt idx="8">
                  <c:v>1.9978941486271478</c:v>
                </c:pt>
                <c:pt idx="9">
                  <c:v>0.68825207936087196</c:v>
                </c:pt>
                <c:pt idx="10">
                  <c:v>0.36883158793453263</c:v>
                </c:pt>
                <c:pt idx="11">
                  <c:v>1.2264162453697607</c:v>
                </c:pt>
                <c:pt idx="12">
                  <c:v>1.495498328374202</c:v>
                </c:pt>
                <c:pt idx="13">
                  <c:v>1.1340419387742315</c:v>
                </c:pt>
                <c:pt idx="14">
                  <c:v>1.2980342763446044</c:v>
                </c:pt>
                <c:pt idx="15">
                  <c:v>1.1677753266995838</c:v>
                </c:pt>
                <c:pt idx="16">
                  <c:v>1.5209292060512754</c:v>
                </c:pt>
                <c:pt idx="17">
                  <c:v>0.9492933255831677</c:v>
                </c:pt>
                <c:pt idx="18">
                  <c:v>1.0081959177194777</c:v>
                </c:pt>
                <c:pt idx="19">
                  <c:v>0.9409908153349007</c:v>
                </c:pt>
                <c:pt idx="20">
                  <c:v>1.2941446946865982</c:v>
                </c:pt>
                <c:pt idx="21">
                  <c:v>1.2269395923020212</c:v>
                </c:pt>
                <c:pt idx="22">
                  <c:v>1.1176985917438071</c:v>
                </c:pt>
                <c:pt idx="23">
                  <c:v>1.0925293875328672</c:v>
                </c:pt>
                <c:pt idx="24">
                  <c:v>0.9622704378878465</c:v>
                </c:pt>
                <c:pt idx="25">
                  <c:v>0.68488584463513225</c:v>
                </c:pt>
                <c:pt idx="26">
                  <c:v>0.8278602331186925</c:v>
                </c:pt>
                <c:pt idx="27">
                  <c:v>0.88676282525499062</c:v>
                </c:pt>
                <c:pt idx="28">
                  <c:v>1.0927910609989944</c:v>
                </c:pt>
                <c:pt idx="29">
                  <c:v>0.85744236591990519</c:v>
                </c:pt>
                <c:pt idx="30">
                  <c:v>0.68514751810125951</c:v>
                </c:pt>
                <c:pt idx="31">
                  <c:v>0.68099626297712601</c:v>
                </c:pt>
                <c:pt idx="32">
                  <c:v>1.1182219386760857</c:v>
                </c:pt>
                <c:pt idx="33">
                  <c:v>1.1350886326387586</c:v>
                </c:pt>
                <c:pt idx="34">
                  <c:v>1.1939912247750688</c:v>
                </c:pt>
                <c:pt idx="35">
                  <c:v>0.83253483517509241</c:v>
                </c:pt>
                <c:pt idx="36">
                  <c:v>0.97550922365865267</c:v>
                </c:pt>
                <c:pt idx="37">
                  <c:v>0.9923759176213377</c:v>
                </c:pt>
                <c:pt idx="38">
                  <c:v>0.82008106980269202</c:v>
                </c:pt>
                <c:pt idx="39">
                  <c:v>1.4254503381961279</c:v>
                </c:pt>
                <c:pt idx="40">
                  <c:v>1.0219580504225265</c:v>
                </c:pt>
                <c:pt idx="41">
                  <c:v>0.93373499895114287</c:v>
                </c:pt>
                <c:pt idx="42">
                  <c:v>0.86652989656656587</c:v>
                </c:pt>
                <c:pt idx="43">
                  <c:v>1.2407017250050698</c:v>
                </c:pt>
                <c:pt idx="44">
                  <c:v>1.0473889280996176</c:v>
                </c:pt>
                <c:pt idx="45">
                  <c:v>1.0222197238886657</c:v>
                </c:pt>
                <c:pt idx="46">
                  <c:v>0.97603257059089521</c:v>
                </c:pt>
                <c:pt idx="47">
                  <c:v>0.90882746820631821</c:v>
                </c:pt>
                <c:pt idx="48">
                  <c:v>1.114855703950322</c:v>
                </c:pt>
                <c:pt idx="49">
                  <c:v>1.2578300924338821</c:v>
                </c:pt>
                <c:pt idx="50">
                  <c:v>1.2326608882229302</c:v>
                </c:pt>
                <c:pt idx="51">
                  <c:v>1.1654557858383532</c:v>
                </c:pt>
                <c:pt idx="52">
                  <c:v>0.8670532434988204</c:v>
                </c:pt>
                <c:pt idx="53">
                  <c:v>0.71577634476699326</c:v>
                </c:pt>
                <c:pt idx="54">
                  <c:v>0.94282252959780355</c:v>
                </c:pt>
                <c:pt idx="55">
                  <c:v>1.1488507653418194</c:v>
                </c:pt>
                <c:pt idx="56">
                  <c:v>0.91350207026271812</c:v>
                </c:pt>
                <c:pt idx="57">
                  <c:v>0.86731491696495966</c:v>
                </c:pt>
                <c:pt idx="58">
                  <c:v>0.65298417097270089</c:v>
                </c:pt>
                <c:pt idx="59">
                  <c:v>0.43865342498041821</c:v>
                </c:pt>
                <c:pt idx="60">
                  <c:v>0.72875345707168404</c:v>
                </c:pt>
                <c:pt idx="61">
                  <c:v>0.70358425286072013</c:v>
                </c:pt>
                <c:pt idx="62">
                  <c:v>0.69943299773659862</c:v>
                </c:pt>
                <c:pt idx="63">
                  <c:v>0.65324584443881617</c:v>
                </c:pt>
                <c:pt idx="64">
                  <c:v>0.54400484388062609</c:v>
                </c:pt>
                <c:pt idx="65">
                  <c:v>0.3296740978883434</c:v>
                </c:pt>
                <c:pt idx="66">
                  <c:v>0.32552284276422189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D4-42E9-889F-C0C1F8C17E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946511"/>
        <c:axId val="936947343"/>
      </c:scatterChart>
      <c:valAx>
        <c:axId val="9369465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Actual Height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947343"/>
        <c:crosses val="autoZero"/>
        <c:crossBetween val="midCat"/>
      </c:valAx>
      <c:valAx>
        <c:axId val="936947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 i="0" u="none" strike="noStrike" baseline="0">
                    <a:effectLst/>
                  </a:rPr>
                  <a:t>repeatability error (FSS %)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9465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hysteresis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hysteresis!$E$1</c:f>
              <c:strCache>
                <c:ptCount val="1"/>
                <c:pt idx="0">
                  <c:v>C_avgi (pF)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strRef>
              <c:f>hysteresis!$A$2:$A$69</c:f>
              <c:strCache>
                <c:ptCount val="67"/>
                <c:pt idx="0">
                  <c:v>0</c:v>
                </c:pt>
                <c:pt idx="1">
                  <c:v>0-10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  <c:pt idx="16">
                  <c:v>25</c:v>
                </c:pt>
                <c:pt idx="17">
                  <c:v>26</c:v>
                </c:pt>
                <c:pt idx="18">
                  <c:v>27</c:v>
                </c:pt>
                <c:pt idx="19">
                  <c:v>28</c:v>
                </c:pt>
                <c:pt idx="20">
                  <c:v>29</c:v>
                </c:pt>
                <c:pt idx="21">
                  <c:v>30</c:v>
                </c:pt>
                <c:pt idx="22">
                  <c:v>31</c:v>
                </c:pt>
                <c:pt idx="23">
                  <c:v>32</c:v>
                </c:pt>
                <c:pt idx="24">
                  <c:v>33</c:v>
                </c:pt>
                <c:pt idx="25">
                  <c:v>34</c:v>
                </c:pt>
                <c:pt idx="26">
                  <c:v>35</c:v>
                </c:pt>
                <c:pt idx="27">
                  <c:v>36</c:v>
                </c:pt>
                <c:pt idx="28">
                  <c:v>37</c:v>
                </c:pt>
                <c:pt idx="29">
                  <c:v>38</c:v>
                </c:pt>
                <c:pt idx="30">
                  <c:v>39</c:v>
                </c:pt>
                <c:pt idx="31">
                  <c:v>40</c:v>
                </c:pt>
                <c:pt idx="32">
                  <c:v>41</c:v>
                </c:pt>
                <c:pt idx="33">
                  <c:v>42</c:v>
                </c:pt>
                <c:pt idx="34">
                  <c:v>43</c:v>
                </c:pt>
                <c:pt idx="35">
                  <c:v>44</c:v>
                </c:pt>
                <c:pt idx="36">
                  <c:v>45</c:v>
                </c:pt>
                <c:pt idx="37">
                  <c:v>46</c:v>
                </c:pt>
                <c:pt idx="38">
                  <c:v>47</c:v>
                </c:pt>
                <c:pt idx="39">
                  <c:v>48</c:v>
                </c:pt>
                <c:pt idx="40">
                  <c:v>49</c:v>
                </c:pt>
                <c:pt idx="41">
                  <c:v>50</c:v>
                </c:pt>
                <c:pt idx="42">
                  <c:v>51</c:v>
                </c:pt>
                <c:pt idx="43">
                  <c:v>52</c:v>
                </c:pt>
                <c:pt idx="44">
                  <c:v>53</c:v>
                </c:pt>
                <c:pt idx="45">
                  <c:v>54</c:v>
                </c:pt>
                <c:pt idx="46">
                  <c:v>55</c:v>
                </c:pt>
                <c:pt idx="47">
                  <c:v>56</c:v>
                </c:pt>
                <c:pt idx="48">
                  <c:v>57</c:v>
                </c:pt>
                <c:pt idx="49">
                  <c:v>58</c:v>
                </c:pt>
                <c:pt idx="50">
                  <c:v>59</c:v>
                </c:pt>
                <c:pt idx="51">
                  <c:v>60</c:v>
                </c:pt>
                <c:pt idx="52">
                  <c:v>61</c:v>
                </c:pt>
                <c:pt idx="53">
                  <c:v>62</c:v>
                </c:pt>
                <c:pt idx="54">
                  <c:v>63</c:v>
                </c:pt>
                <c:pt idx="55">
                  <c:v>64</c:v>
                </c:pt>
                <c:pt idx="56">
                  <c:v>65</c:v>
                </c:pt>
                <c:pt idx="57">
                  <c:v>66</c:v>
                </c:pt>
                <c:pt idx="58">
                  <c:v>67</c:v>
                </c:pt>
                <c:pt idx="59">
                  <c:v>68</c:v>
                </c:pt>
                <c:pt idx="60">
                  <c:v>69</c:v>
                </c:pt>
                <c:pt idx="61">
                  <c:v>70</c:v>
                </c:pt>
                <c:pt idx="62">
                  <c:v>71</c:v>
                </c:pt>
                <c:pt idx="63">
                  <c:v>72</c:v>
                </c:pt>
                <c:pt idx="64">
                  <c:v>73</c:v>
                </c:pt>
                <c:pt idx="65">
                  <c:v>74</c:v>
                </c:pt>
                <c:pt idx="66">
                  <c:v>75</c:v>
                </c:pt>
              </c:strCache>
            </c:strRef>
          </c:xVal>
          <c:yVal>
            <c:numRef>
              <c:f>hysteresis!$E$2:$E$69</c:f>
              <c:numCache>
                <c:formatCode>General</c:formatCode>
                <c:ptCount val="68"/>
                <c:pt idx="0">
                  <c:v>127.2</c:v>
                </c:pt>
                <c:pt idx="1">
                  <c:v>140.46666666666667</c:v>
                </c:pt>
                <c:pt idx="2">
                  <c:v>148.53333333333333</c:v>
                </c:pt>
                <c:pt idx="3">
                  <c:v>155.4</c:v>
                </c:pt>
                <c:pt idx="4">
                  <c:v>162.03333333333333</c:v>
                </c:pt>
                <c:pt idx="5">
                  <c:v>167.93333333333334</c:v>
                </c:pt>
                <c:pt idx="6">
                  <c:v>174.6</c:v>
                </c:pt>
                <c:pt idx="7">
                  <c:v>181.4</c:v>
                </c:pt>
                <c:pt idx="8">
                  <c:v>189.56666666666669</c:v>
                </c:pt>
                <c:pt idx="9">
                  <c:v>199.23333333333335</c:v>
                </c:pt>
                <c:pt idx="10">
                  <c:v>206.66666666666666</c:v>
                </c:pt>
                <c:pt idx="11">
                  <c:v>216.13333333333333</c:v>
                </c:pt>
                <c:pt idx="12">
                  <c:v>224.29999999999998</c:v>
                </c:pt>
                <c:pt idx="13">
                  <c:v>231.79999999999998</c:v>
                </c:pt>
                <c:pt idx="14">
                  <c:v>239.76666666666665</c:v>
                </c:pt>
                <c:pt idx="15">
                  <c:v>246.43333333333331</c:v>
                </c:pt>
                <c:pt idx="16">
                  <c:v>253.4</c:v>
                </c:pt>
                <c:pt idx="17">
                  <c:v>259.99999999999994</c:v>
                </c:pt>
                <c:pt idx="18">
                  <c:v>267.73333333333335</c:v>
                </c:pt>
                <c:pt idx="19">
                  <c:v>274.5</c:v>
                </c:pt>
                <c:pt idx="20">
                  <c:v>282.63333333333333</c:v>
                </c:pt>
                <c:pt idx="21">
                  <c:v>289.73333333333329</c:v>
                </c:pt>
                <c:pt idx="22">
                  <c:v>296.63333333333338</c:v>
                </c:pt>
                <c:pt idx="23">
                  <c:v>304.00000000000006</c:v>
                </c:pt>
                <c:pt idx="24">
                  <c:v>310.46666666666664</c:v>
                </c:pt>
                <c:pt idx="25">
                  <c:v>317.86666666666662</c:v>
                </c:pt>
                <c:pt idx="26">
                  <c:v>325.13333333333338</c:v>
                </c:pt>
                <c:pt idx="27">
                  <c:v>332.49999999999994</c:v>
                </c:pt>
                <c:pt idx="28">
                  <c:v>340.8</c:v>
                </c:pt>
                <c:pt idx="29">
                  <c:v>347.60000000000008</c:v>
                </c:pt>
                <c:pt idx="30">
                  <c:v>354.06666666666661</c:v>
                </c:pt>
                <c:pt idx="31">
                  <c:v>361.33333333333331</c:v>
                </c:pt>
                <c:pt idx="32">
                  <c:v>369.09999999999997</c:v>
                </c:pt>
                <c:pt idx="33">
                  <c:v>377.2</c:v>
                </c:pt>
                <c:pt idx="34">
                  <c:v>384.86666666666662</c:v>
                </c:pt>
                <c:pt idx="35">
                  <c:v>390.86666666666662</c:v>
                </c:pt>
                <c:pt idx="36">
                  <c:v>398.9666666666667</c:v>
                </c:pt>
                <c:pt idx="37">
                  <c:v>406.10000000000008</c:v>
                </c:pt>
                <c:pt idx="38">
                  <c:v>412.89999999999992</c:v>
                </c:pt>
                <c:pt idx="39">
                  <c:v>421.83333333333331</c:v>
                </c:pt>
                <c:pt idx="40">
                  <c:v>428.39999999999992</c:v>
                </c:pt>
                <c:pt idx="41">
                  <c:v>434.83333333333331</c:v>
                </c:pt>
                <c:pt idx="42">
                  <c:v>441.63333333333338</c:v>
                </c:pt>
                <c:pt idx="43">
                  <c:v>449.79999999999995</c:v>
                </c:pt>
                <c:pt idx="44">
                  <c:v>456.83333333333331</c:v>
                </c:pt>
                <c:pt idx="45">
                  <c:v>463.93333333333334</c:v>
                </c:pt>
                <c:pt idx="46">
                  <c:v>471.93333333333339</c:v>
                </c:pt>
                <c:pt idx="47">
                  <c:v>478.7</c:v>
                </c:pt>
                <c:pt idx="48">
                  <c:v>486.63333333333338</c:v>
                </c:pt>
                <c:pt idx="49">
                  <c:v>495</c:v>
                </c:pt>
                <c:pt idx="50">
                  <c:v>501.5333333333333</c:v>
                </c:pt>
                <c:pt idx="51">
                  <c:v>508.0333333333333</c:v>
                </c:pt>
                <c:pt idx="52">
                  <c:v>515.09999999999991</c:v>
                </c:pt>
                <c:pt idx="53">
                  <c:v>522.43333333333339</c:v>
                </c:pt>
                <c:pt idx="54">
                  <c:v>530.56666666666672</c:v>
                </c:pt>
                <c:pt idx="55">
                  <c:v>538.80000000000007</c:v>
                </c:pt>
                <c:pt idx="56">
                  <c:v>545.9</c:v>
                </c:pt>
                <c:pt idx="57">
                  <c:v>553.26666666666665</c:v>
                </c:pt>
                <c:pt idx="58">
                  <c:v>559.69999999999993</c:v>
                </c:pt>
                <c:pt idx="59">
                  <c:v>566.33333333333337</c:v>
                </c:pt>
                <c:pt idx="60">
                  <c:v>574.66666666666674</c:v>
                </c:pt>
                <c:pt idx="61">
                  <c:v>581.83333333333326</c:v>
                </c:pt>
                <c:pt idx="62">
                  <c:v>589.5</c:v>
                </c:pt>
                <c:pt idx="63">
                  <c:v>596.63333333333333</c:v>
                </c:pt>
                <c:pt idx="64">
                  <c:v>603.93333333333339</c:v>
                </c:pt>
                <c:pt idx="65">
                  <c:v>610.56666666666661</c:v>
                </c:pt>
                <c:pt idx="66">
                  <c:v>617.76666666666665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189-44B6-BD10-6C9E9DD2AF07}"/>
            </c:ext>
          </c:extLst>
        </c:ser>
        <c:ser>
          <c:idx val="1"/>
          <c:order val="1"/>
          <c:tx>
            <c:strRef>
              <c:f>hysteresis!$I$1</c:f>
              <c:strCache>
                <c:ptCount val="1"/>
                <c:pt idx="0">
                  <c:v>C_avgd (pF)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strRef>
              <c:f>hysteresis!$A$2:$A$69</c:f>
              <c:strCache>
                <c:ptCount val="67"/>
                <c:pt idx="0">
                  <c:v>0</c:v>
                </c:pt>
                <c:pt idx="1">
                  <c:v>0-10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  <c:pt idx="16">
                  <c:v>25</c:v>
                </c:pt>
                <c:pt idx="17">
                  <c:v>26</c:v>
                </c:pt>
                <c:pt idx="18">
                  <c:v>27</c:v>
                </c:pt>
                <c:pt idx="19">
                  <c:v>28</c:v>
                </c:pt>
                <c:pt idx="20">
                  <c:v>29</c:v>
                </c:pt>
                <c:pt idx="21">
                  <c:v>30</c:v>
                </c:pt>
                <c:pt idx="22">
                  <c:v>31</c:v>
                </c:pt>
                <c:pt idx="23">
                  <c:v>32</c:v>
                </c:pt>
                <c:pt idx="24">
                  <c:v>33</c:v>
                </c:pt>
                <c:pt idx="25">
                  <c:v>34</c:v>
                </c:pt>
                <c:pt idx="26">
                  <c:v>35</c:v>
                </c:pt>
                <c:pt idx="27">
                  <c:v>36</c:v>
                </c:pt>
                <c:pt idx="28">
                  <c:v>37</c:v>
                </c:pt>
                <c:pt idx="29">
                  <c:v>38</c:v>
                </c:pt>
                <c:pt idx="30">
                  <c:v>39</c:v>
                </c:pt>
                <c:pt idx="31">
                  <c:v>40</c:v>
                </c:pt>
                <c:pt idx="32">
                  <c:v>41</c:v>
                </c:pt>
                <c:pt idx="33">
                  <c:v>42</c:v>
                </c:pt>
                <c:pt idx="34">
                  <c:v>43</c:v>
                </c:pt>
                <c:pt idx="35">
                  <c:v>44</c:v>
                </c:pt>
                <c:pt idx="36">
                  <c:v>45</c:v>
                </c:pt>
                <c:pt idx="37">
                  <c:v>46</c:v>
                </c:pt>
                <c:pt idx="38">
                  <c:v>47</c:v>
                </c:pt>
                <c:pt idx="39">
                  <c:v>48</c:v>
                </c:pt>
                <c:pt idx="40">
                  <c:v>49</c:v>
                </c:pt>
                <c:pt idx="41">
                  <c:v>50</c:v>
                </c:pt>
                <c:pt idx="42">
                  <c:v>51</c:v>
                </c:pt>
                <c:pt idx="43">
                  <c:v>52</c:v>
                </c:pt>
                <c:pt idx="44">
                  <c:v>53</c:v>
                </c:pt>
                <c:pt idx="45">
                  <c:v>54</c:v>
                </c:pt>
                <c:pt idx="46">
                  <c:v>55</c:v>
                </c:pt>
                <c:pt idx="47">
                  <c:v>56</c:v>
                </c:pt>
                <c:pt idx="48">
                  <c:v>57</c:v>
                </c:pt>
                <c:pt idx="49">
                  <c:v>58</c:v>
                </c:pt>
                <c:pt idx="50">
                  <c:v>59</c:v>
                </c:pt>
                <c:pt idx="51">
                  <c:v>60</c:v>
                </c:pt>
                <c:pt idx="52">
                  <c:v>61</c:v>
                </c:pt>
                <c:pt idx="53">
                  <c:v>62</c:v>
                </c:pt>
                <c:pt idx="54">
                  <c:v>63</c:v>
                </c:pt>
                <c:pt idx="55">
                  <c:v>64</c:v>
                </c:pt>
                <c:pt idx="56">
                  <c:v>65</c:v>
                </c:pt>
                <c:pt idx="57">
                  <c:v>66</c:v>
                </c:pt>
                <c:pt idx="58">
                  <c:v>67</c:v>
                </c:pt>
                <c:pt idx="59">
                  <c:v>68</c:v>
                </c:pt>
                <c:pt idx="60">
                  <c:v>69</c:v>
                </c:pt>
                <c:pt idx="61">
                  <c:v>70</c:v>
                </c:pt>
                <c:pt idx="62">
                  <c:v>71</c:v>
                </c:pt>
                <c:pt idx="63">
                  <c:v>72</c:v>
                </c:pt>
                <c:pt idx="64">
                  <c:v>73</c:v>
                </c:pt>
                <c:pt idx="65">
                  <c:v>74</c:v>
                </c:pt>
                <c:pt idx="66">
                  <c:v>75</c:v>
                </c:pt>
              </c:strCache>
            </c:strRef>
          </c:xVal>
          <c:yVal>
            <c:numRef>
              <c:f>hysteresis!$I$2:$I$69</c:f>
              <c:numCache>
                <c:formatCode>General</c:formatCode>
                <c:ptCount val="68"/>
                <c:pt idx="0">
                  <c:v>127.2</c:v>
                </c:pt>
                <c:pt idx="1">
                  <c:v>140.53333333333333</c:v>
                </c:pt>
                <c:pt idx="2">
                  <c:v>149.03333333333333</c:v>
                </c:pt>
                <c:pt idx="3">
                  <c:v>156.20000000000002</c:v>
                </c:pt>
                <c:pt idx="4">
                  <c:v>162.70000000000002</c:v>
                </c:pt>
                <c:pt idx="5">
                  <c:v>168.70000000000002</c:v>
                </c:pt>
                <c:pt idx="6">
                  <c:v>175.43333333333331</c:v>
                </c:pt>
                <c:pt idx="7">
                  <c:v>182.4666666666667</c:v>
                </c:pt>
                <c:pt idx="8">
                  <c:v>190.79999999999998</c:v>
                </c:pt>
                <c:pt idx="9">
                  <c:v>200.70000000000002</c:v>
                </c:pt>
                <c:pt idx="10">
                  <c:v>207.86666666666665</c:v>
                </c:pt>
                <c:pt idx="11">
                  <c:v>217.53333333333333</c:v>
                </c:pt>
                <c:pt idx="12">
                  <c:v>225.86666666666667</c:v>
                </c:pt>
                <c:pt idx="13">
                  <c:v>233.6</c:v>
                </c:pt>
                <c:pt idx="14">
                  <c:v>241.69999999999996</c:v>
                </c:pt>
                <c:pt idx="15">
                  <c:v>248.53333333333333</c:v>
                </c:pt>
                <c:pt idx="16">
                  <c:v>256.5</c:v>
                </c:pt>
                <c:pt idx="17">
                  <c:v>262.3</c:v>
                </c:pt>
                <c:pt idx="18">
                  <c:v>269.8</c:v>
                </c:pt>
                <c:pt idx="19">
                  <c:v>276.43333333333334</c:v>
                </c:pt>
                <c:pt idx="20">
                  <c:v>284.89999999999998</c:v>
                </c:pt>
                <c:pt idx="21">
                  <c:v>291.90000000000003</c:v>
                </c:pt>
                <c:pt idx="22">
                  <c:v>298.49999999999994</c:v>
                </c:pt>
                <c:pt idx="23">
                  <c:v>306.7</c:v>
                </c:pt>
                <c:pt idx="24">
                  <c:v>313.33333333333331</c:v>
                </c:pt>
                <c:pt idx="25">
                  <c:v>319.43333333333334</c:v>
                </c:pt>
                <c:pt idx="26">
                  <c:v>327.2</c:v>
                </c:pt>
                <c:pt idx="27">
                  <c:v>334.36666666666667</c:v>
                </c:pt>
                <c:pt idx="28">
                  <c:v>343.0333333333333</c:v>
                </c:pt>
                <c:pt idx="29">
                  <c:v>349.63333333333327</c:v>
                </c:pt>
                <c:pt idx="30">
                  <c:v>355.8</c:v>
                </c:pt>
                <c:pt idx="31">
                  <c:v>363.36666666666662</c:v>
                </c:pt>
                <c:pt idx="32">
                  <c:v>372.86666666666662</c:v>
                </c:pt>
                <c:pt idx="33">
                  <c:v>380.2</c:v>
                </c:pt>
                <c:pt idx="34">
                  <c:v>387.73333333333329</c:v>
                </c:pt>
                <c:pt idx="35">
                  <c:v>393.26666666666665</c:v>
                </c:pt>
                <c:pt idx="36">
                  <c:v>401</c:v>
                </c:pt>
                <c:pt idx="37">
                  <c:v>408.56666666666666</c:v>
                </c:pt>
                <c:pt idx="38">
                  <c:v>415.26666666666665</c:v>
                </c:pt>
                <c:pt idx="39">
                  <c:v>425.23333333333335</c:v>
                </c:pt>
                <c:pt idx="40">
                  <c:v>430.66666666666669</c:v>
                </c:pt>
                <c:pt idx="41">
                  <c:v>437.83333333333331</c:v>
                </c:pt>
                <c:pt idx="42">
                  <c:v>444.43333333333339</c:v>
                </c:pt>
                <c:pt idx="43">
                  <c:v>453.4666666666667</c:v>
                </c:pt>
                <c:pt idx="44">
                  <c:v>460.06666666666666</c:v>
                </c:pt>
                <c:pt idx="45">
                  <c:v>467.23333333333335</c:v>
                </c:pt>
                <c:pt idx="46">
                  <c:v>474.39999999999992</c:v>
                </c:pt>
                <c:pt idx="47">
                  <c:v>481</c:v>
                </c:pt>
                <c:pt idx="48">
                  <c:v>489.4666666666667</c:v>
                </c:pt>
                <c:pt idx="49">
                  <c:v>497.89999999999992</c:v>
                </c:pt>
                <c:pt idx="50">
                  <c:v>504.23333333333329</c:v>
                </c:pt>
                <c:pt idx="51">
                  <c:v>511.09999999999997</c:v>
                </c:pt>
                <c:pt idx="52">
                  <c:v>517.93333333333339</c:v>
                </c:pt>
                <c:pt idx="53">
                  <c:v>524.5</c:v>
                </c:pt>
                <c:pt idx="54">
                  <c:v>532.23333333333323</c:v>
                </c:pt>
                <c:pt idx="55">
                  <c:v>540.76666666666677</c:v>
                </c:pt>
                <c:pt idx="56">
                  <c:v>547.30000000000007</c:v>
                </c:pt>
                <c:pt idx="57">
                  <c:v>554.33333333333337</c:v>
                </c:pt>
                <c:pt idx="58">
                  <c:v>560.9</c:v>
                </c:pt>
                <c:pt idx="59">
                  <c:v>566.9666666666667</c:v>
                </c:pt>
                <c:pt idx="60">
                  <c:v>575.19999999999993</c:v>
                </c:pt>
                <c:pt idx="61">
                  <c:v>582.43333333333339</c:v>
                </c:pt>
                <c:pt idx="62">
                  <c:v>590.20000000000005</c:v>
                </c:pt>
                <c:pt idx="63">
                  <c:v>597.1</c:v>
                </c:pt>
                <c:pt idx="64">
                  <c:v>604.30000000000007</c:v>
                </c:pt>
                <c:pt idx="65">
                  <c:v>610.66666666666663</c:v>
                </c:pt>
                <c:pt idx="66">
                  <c:v>617.79999999999995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189-44B6-BD10-6C9E9DD2AF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47954992"/>
        <c:axId val="347955408"/>
      </c:scatterChart>
      <c:valAx>
        <c:axId val="347954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Actual Height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7955408"/>
        <c:crosses val="autoZero"/>
        <c:crossBetween val="midCat"/>
      </c:valAx>
      <c:valAx>
        <c:axId val="34795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</a:t>
                </a:r>
                <a:r>
                  <a:rPr lang="en-US" baseline="0"/>
                  <a:t> (pF)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79549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hysteresis!$P$1</c:f>
              <c:strCache>
                <c:ptCount val="1"/>
                <c:pt idx="0">
                  <c:v>hysteresis %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strRef>
              <c:f>hysteresis!$A$2:$A$69</c:f>
              <c:strCache>
                <c:ptCount val="67"/>
                <c:pt idx="0">
                  <c:v>0</c:v>
                </c:pt>
                <c:pt idx="1">
                  <c:v>0-10</c:v>
                </c:pt>
                <c:pt idx="2">
                  <c:v>11</c:v>
                </c:pt>
                <c:pt idx="3">
                  <c:v>12</c:v>
                </c:pt>
                <c:pt idx="4">
                  <c:v>13</c:v>
                </c:pt>
                <c:pt idx="5">
                  <c:v>14</c:v>
                </c:pt>
                <c:pt idx="6">
                  <c:v>15</c:v>
                </c:pt>
                <c:pt idx="7">
                  <c:v>16</c:v>
                </c:pt>
                <c:pt idx="8">
                  <c:v>17</c:v>
                </c:pt>
                <c:pt idx="9">
                  <c:v>18</c:v>
                </c:pt>
                <c:pt idx="10">
                  <c:v>19</c:v>
                </c:pt>
                <c:pt idx="11">
                  <c:v>20</c:v>
                </c:pt>
                <c:pt idx="12">
                  <c:v>21</c:v>
                </c:pt>
                <c:pt idx="13">
                  <c:v>22</c:v>
                </c:pt>
                <c:pt idx="14">
                  <c:v>23</c:v>
                </c:pt>
                <c:pt idx="15">
                  <c:v>24</c:v>
                </c:pt>
                <c:pt idx="16">
                  <c:v>25</c:v>
                </c:pt>
                <c:pt idx="17">
                  <c:v>26</c:v>
                </c:pt>
                <c:pt idx="18">
                  <c:v>27</c:v>
                </c:pt>
                <c:pt idx="19">
                  <c:v>28</c:v>
                </c:pt>
                <c:pt idx="20">
                  <c:v>29</c:v>
                </c:pt>
                <c:pt idx="21">
                  <c:v>30</c:v>
                </c:pt>
                <c:pt idx="22">
                  <c:v>31</c:v>
                </c:pt>
                <c:pt idx="23">
                  <c:v>32</c:v>
                </c:pt>
                <c:pt idx="24">
                  <c:v>33</c:v>
                </c:pt>
                <c:pt idx="25">
                  <c:v>34</c:v>
                </c:pt>
                <c:pt idx="26">
                  <c:v>35</c:v>
                </c:pt>
                <c:pt idx="27">
                  <c:v>36</c:v>
                </c:pt>
                <c:pt idx="28">
                  <c:v>37</c:v>
                </c:pt>
                <c:pt idx="29">
                  <c:v>38</c:v>
                </c:pt>
                <c:pt idx="30">
                  <c:v>39</c:v>
                </c:pt>
                <c:pt idx="31">
                  <c:v>40</c:v>
                </c:pt>
                <c:pt idx="32">
                  <c:v>41</c:v>
                </c:pt>
                <c:pt idx="33">
                  <c:v>42</c:v>
                </c:pt>
                <c:pt idx="34">
                  <c:v>43</c:v>
                </c:pt>
                <c:pt idx="35">
                  <c:v>44</c:v>
                </c:pt>
                <c:pt idx="36">
                  <c:v>45</c:v>
                </c:pt>
                <c:pt idx="37">
                  <c:v>46</c:v>
                </c:pt>
                <c:pt idx="38">
                  <c:v>47</c:v>
                </c:pt>
                <c:pt idx="39">
                  <c:v>48</c:v>
                </c:pt>
                <c:pt idx="40">
                  <c:v>49</c:v>
                </c:pt>
                <c:pt idx="41">
                  <c:v>50</c:v>
                </c:pt>
                <c:pt idx="42">
                  <c:v>51</c:v>
                </c:pt>
                <c:pt idx="43">
                  <c:v>52</c:v>
                </c:pt>
                <c:pt idx="44">
                  <c:v>53</c:v>
                </c:pt>
                <c:pt idx="45">
                  <c:v>54</c:v>
                </c:pt>
                <c:pt idx="46">
                  <c:v>55</c:v>
                </c:pt>
                <c:pt idx="47">
                  <c:v>56</c:v>
                </c:pt>
                <c:pt idx="48">
                  <c:v>57</c:v>
                </c:pt>
                <c:pt idx="49">
                  <c:v>58</c:v>
                </c:pt>
                <c:pt idx="50">
                  <c:v>59</c:v>
                </c:pt>
                <c:pt idx="51">
                  <c:v>60</c:v>
                </c:pt>
                <c:pt idx="52">
                  <c:v>61</c:v>
                </c:pt>
                <c:pt idx="53">
                  <c:v>62</c:v>
                </c:pt>
                <c:pt idx="54">
                  <c:v>63</c:v>
                </c:pt>
                <c:pt idx="55">
                  <c:v>64</c:v>
                </c:pt>
                <c:pt idx="56">
                  <c:v>65</c:v>
                </c:pt>
                <c:pt idx="57">
                  <c:v>66</c:v>
                </c:pt>
                <c:pt idx="58">
                  <c:v>67</c:v>
                </c:pt>
                <c:pt idx="59">
                  <c:v>68</c:v>
                </c:pt>
                <c:pt idx="60">
                  <c:v>69</c:v>
                </c:pt>
                <c:pt idx="61">
                  <c:v>70</c:v>
                </c:pt>
                <c:pt idx="62">
                  <c:v>71</c:v>
                </c:pt>
                <c:pt idx="63">
                  <c:v>72</c:v>
                </c:pt>
                <c:pt idx="64">
                  <c:v>73</c:v>
                </c:pt>
                <c:pt idx="65">
                  <c:v>74</c:v>
                </c:pt>
                <c:pt idx="66">
                  <c:v>75</c:v>
                </c:pt>
              </c:strCache>
            </c:strRef>
          </c:xVal>
          <c:yVal>
            <c:numRef>
              <c:f>hysteresis!$P$2:$P$69</c:f>
              <c:numCache>
                <c:formatCode>General</c:formatCode>
                <c:ptCount val="68"/>
                <c:pt idx="1">
                  <c:v>1.3968333787303389E-2</c:v>
                </c:pt>
                <c:pt idx="2">
                  <c:v>0.10476250340478137</c:v>
                </c:pt>
                <c:pt idx="3">
                  <c:v>0.16762000544765257</c:v>
                </c:pt>
                <c:pt idx="4">
                  <c:v>0.13968333787304579</c:v>
                </c:pt>
                <c:pt idx="5">
                  <c:v>0.16063583855400088</c:v>
                </c:pt>
                <c:pt idx="6">
                  <c:v>0.1746041723412983</c:v>
                </c:pt>
                <c:pt idx="7">
                  <c:v>0.22349334059687206</c:v>
                </c:pt>
                <c:pt idx="8">
                  <c:v>0.25841417506511866</c:v>
                </c:pt>
                <c:pt idx="9">
                  <c:v>0.30730334332069242</c:v>
                </c:pt>
                <c:pt idx="10">
                  <c:v>0.25143000817147287</c:v>
                </c:pt>
                <c:pt idx="11">
                  <c:v>0.29333500953338904</c:v>
                </c:pt>
                <c:pt idx="12">
                  <c:v>0.32825584400165342</c:v>
                </c:pt>
                <c:pt idx="13">
                  <c:v>0.37714501225721531</c:v>
                </c:pt>
                <c:pt idx="14">
                  <c:v>0.40508167983181609</c:v>
                </c:pt>
                <c:pt idx="15">
                  <c:v>0.44000251430008652</c:v>
                </c:pt>
                <c:pt idx="16">
                  <c:v>0.64952752110964329</c:v>
                </c:pt>
                <c:pt idx="17">
                  <c:v>0.48190751566200857</c:v>
                </c:pt>
                <c:pt idx="18">
                  <c:v>0.43301834740642886</c:v>
                </c:pt>
                <c:pt idx="19">
                  <c:v>0.40508167983182208</c:v>
                </c:pt>
                <c:pt idx="20">
                  <c:v>0.47492334876833903</c:v>
                </c:pt>
                <c:pt idx="21">
                  <c:v>0.45397084808740179</c:v>
                </c:pt>
                <c:pt idx="22">
                  <c:v>0.39111334604449488</c:v>
                </c:pt>
                <c:pt idx="23">
                  <c:v>0.56571751838580508</c:v>
                </c:pt>
                <c:pt idx="24">
                  <c:v>0.6006383528540814</c:v>
                </c:pt>
                <c:pt idx="25">
                  <c:v>0.32825584400165941</c:v>
                </c:pt>
                <c:pt idx="26">
                  <c:v>0.43301834740641693</c:v>
                </c:pt>
                <c:pt idx="27">
                  <c:v>0.39111334604453057</c:v>
                </c:pt>
                <c:pt idx="28">
                  <c:v>0.46793918187468136</c:v>
                </c:pt>
                <c:pt idx="29">
                  <c:v>0.42603418051274738</c:v>
                </c:pt>
                <c:pt idx="30">
                  <c:v>0.3631766784699238</c:v>
                </c:pt>
                <c:pt idx="31">
                  <c:v>0.4260341805127712</c:v>
                </c:pt>
                <c:pt idx="32">
                  <c:v>0.78921085898268306</c:v>
                </c:pt>
                <c:pt idx="33">
                  <c:v>0.62857502042868818</c:v>
                </c:pt>
                <c:pt idx="34">
                  <c:v>0.6006383528540814</c:v>
                </c:pt>
                <c:pt idx="35">
                  <c:v>0.50286001634295774</c:v>
                </c:pt>
                <c:pt idx="36">
                  <c:v>0.4260341805127712</c:v>
                </c:pt>
                <c:pt idx="37">
                  <c:v>0.51682835013023731</c:v>
                </c:pt>
                <c:pt idx="38">
                  <c:v>0.49587584944931196</c:v>
                </c:pt>
                <c:pt idx="39">
                  <c:v>0.71238502315252039</c:v>
                </c:pt>
                <c:pt idx="40">
                  <c:v>0.47492334876836284</c:v>
                </c:pt>
                <c:pt idx="41">
                  <c:v>0.62857502042868818</c:v>
                </c:pt>
                <c:pt idx="42">
                  <c:v>0.58667001906677807</c:v>
                </c:pt>
                <c:pt idx="43">
                  <c:v>0.76825835830174594</c:v>
                </c:pt>
                <c:pt idx="44">
                  <c:v>0.67746418868425595</c:v>
                </c:pt>
                <c:pt idx="45">
                  <c:v>0.6914325224715594</c:v>
                </c:pt>
                <c:pt idx="46">
                  <c:v>0.51682835013022532</c:v>
                </c:pt>
                <c:pt idx="47">
                  <c:v>0.48190751566199663</c:v>
                </c:pt>
                <c:pt idx="48">
                  <c:v>0.59365418596042374</c:v>
                </c:pt>
                <c:pt idx="49">
                  <c:v>0.6076225197477152</c:v>
                </c:pt>
                <c:pt idx="50">
                  <c:v>0.56571751838581696</c:v>
                </c:pt>
                <c:pt idx="51">
                  <c:v>0.64254335421599162</c:v>
                </c:pt>
                <c:pt idx="52">
                  <c:v>0.59365418596045949</c:v>
                </c:pt>
                <c:pt idx="53">
                  <c:v>0.43301834740641693</c:v>
                </c:pt>
                <c:pt idx="54">
                  <c:v>0.34920834468257278</c:v>
                </c:pt>
                <c:pt idx="55">
                  <c:v>0.41206584672547975</c:v>
                </c:pt>
                <c:pt idx="56">
                  <c:v>0.29333500953340685</c:v>
                </c:pt>
                <c:pt idx="57">
                  <c:v>0.22349334059687803</c:v>
                </c:pt>
                <c:pt idx="58">
                  <c:v>0.25143000817148481</c:v>
                </c:pt>
                <c:pt idx="59">
                  <c:v>0.13269917097938813</c:v>
                </c:pt>
                <c:pt idx="60">
                  <c:v>0.11174667029840328</c:v>
                </c:pt>
                <c:pt idx="61">
                  <c:v>0.12571500408576622</c:v>
                </c:pt>
                <c:pt idx="62">
                  <c:v>0.14666750476670343</c:v>
                </c:pt>
                <c:pt idx="63">
                  <c:v>9.7778336511135627E-2</c:v>
                </c:pt>
                <c:pt idx="64">
                  <c:v>7.6825835830174591E-2</c:v>
                </c:pt>
                <c:pt idx="65">
                  <c:v>2.0952500680961036E-2</c:v>
                </c:pt>
                <c:pt idx="66">
                  <c:v>6.984166893645739E-3</c:v>
                </c:pt>
                <c:pt idx="67">
                  <c:v>0.78921085898268306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CD-4458-A5E0-169B2BEF2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6987663"/>
        <c:axId val="936983503"/>
      </c:scatterChart>
      <c:valAx>
        <c:axId val="9369876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983503"/>
        <c:crosses val="autoZero"/>
        <c:crossBetween val="midCat"/>
      </c:valAx>
      <c:valAx>
        <c:axId val="93698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69876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4B69CC-EBED-409E-B356-34A4C5A916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AB9B3-BDE6-4682-B984-ACDC54A1C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51517-5421-45D3-ABBD-36894F51CF5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FB568-099C-4E8D-8014-13A5B5A848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4107B-47AA-4261-A2EE-58DB8EEDF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7E69A-7250-4A78-9B7E-74922386E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21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F6C70-B966-4B51-AC14-F3DE96958382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FE6F3-9621-4683-A43D-93830B90D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63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430510-70F6-45F5-BBB3-C2CE8F2AC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4472D-467B-4009-B19B-FA2E8523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EB129-C50F-4394-9076-0506C070D482}" type="datetime1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68992-891A-44B7-B00B-2F30EA28C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6F1EAF2-20E3-4142-B8E4-138A5BFB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129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0E42-4399-453A-B4D2-2222B250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FEF8F-6CCF-4583-B61A-C7BF43872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39CB7-9C58-4D89-8FA3-AEC126EEA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EC68-E5B0-452E-8610-EBB6279FDFBE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36939-0819-4589-B97A-801548EF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833B6-5274-43CF-88A3-EA02F0090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206C-6D4C-4355-9663-3D263B8C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25A7-3C02-4CA5-AD98-A4DF9ACF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72BC8-446F-4F6C-9579-2C1E596D7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6F9F8-D08A-40AA-93CF-71C566D89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331B2E-7BFA-4792-B042-9E54E5C64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CA63D-BC46-425C-A779-C606660C4653}" type="datetime1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C3BB6-BD9A-43E8-844E-F82F3936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ED4D9-5421-4DEE-9523-D526A26E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206C-6D4C-4355-9663-3D263B8C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46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709B-F0A4-45D6-9F60-F1EF1D28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4FB6A-81FF-4F38-A010-93277329F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24315-A22B-4D66-AF72-22906B9EB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56C55-BBAA-4703-8C00-E1216A2721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BF7DB-9168-4722-8D3C-B1A49EBB6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CD547F-A323-4B17-9B49-E94AE8A5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8192-1A15-485C-853C-53E46B260050}" type="datetime1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42618B-5EEE-485D-9731-E94FA558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39EF0-166E-4CDE-AB06-E31740B5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206C-6D4C-4355-9663-3D263B8C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43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8E06-D2BF-4605-849E-963BAD01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9C19B-2D3F-4E2D-9DA7-6C9EF4F1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9DABB-C92A-436B-9AA8-E076BEBEF9F9}" type="datetime1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C3245-BED3-4616-8BAF-983F9DFAA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02492-9778-4805-96E4-B35B9007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206C-6D4C-4355-9663-3D263B8C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8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05FBD-0C86-46F2-90C0-B4CE485D9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CE39-82B8-43C7-A589-4B9A0FDDFF85}" type="datetime1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B0459-A08F-4A82-BCBB-FFD13AD2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977D8-ED96-470A-8824-ACD67D46F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206C-6D4C-4355-9663-3D263B8C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60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D0C0-31E1-48ED-8A9B-F7B3A8FF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1E173-05C0-4CFC-B0E2-89381C346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C58FA-0F52-44E7-BA22-67AC7571A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AE867-3793-4F79-82F8-137BA95F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D2CF-E43E-4EB9-BEEB-708B1E014DEB}" type="datetime1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F4AF7-4E18-41AF-AA42-D2D7E125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FBB6B-4158-4958-8A98-A4FE26E9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206C-6D4C-4355-9663-3D263B8C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65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A9E5-AA7E-440A-92A3-3F5001591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92369-E777-43B0-801B-65A3BB000F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57096-AB39-4894-A3FB-B0AAB2245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3E7C3-D7F1-466C-A139-6CD8DD74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B9BFA-9929-479B-AD28-DAEB35E42CF6}" type="datetime1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B53FB-8466-4C56-A6C0-3208B723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69FE5-DED3-4951-87A3-3AC2D575A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206C-6D4C-4355-9663-3D263B8C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41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032D-E3D2-4FB7-A4CB-969F4931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D1A6E-4E73-456C-8510-014C0338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09F34-FA2D-413E-9733-A0777911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5949-B557-46CD-82EE-56992DDB19CE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BD65C-AD80-4923-840F-4C4FB45D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11E94-DFD7-48E1-B0BF-B8191682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206C-6D4C-4355-9663-3D263B8C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31BD8-EF3B-4739-BAE0-DF62C24D6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C33B0-56E9-4AA8-B7F1-6D75E684D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2ACF2-DA0C-4350-B097-7EAF78AA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1F43-9741-4EE2-89F8-C33A219E71FE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9BFFD-85F9-4AB9-B00D-B61E79CB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68F07-5B81-4FD8-B2C6-9A259695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D206C-6D4C-4355-9663-3D263B8C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3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rst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6D7AA9-5795-4554-87DF-DEEDCC1E743B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83BA0-8DEC-4E69-AB50-FCB666DC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99441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8B36-EAAB-462C-9BC0-E473B710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99441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6C5AB-B05D-4383-AE85-9E9DA858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A894-F04B-4208-A022-C4E489E6774A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EA77B-40E7-409F-8548-6AE50866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D0FE-20DE-48A6-B777-23F1E6D2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399" y="6339609"/>
            <a:ext cx="649779" cy="365125"/>
          </a:xfrm>
        </p:spPr>
        <p:txBody>
          <a:bodyPr/>
          <a:lstStyle>
            <a:lvl1pPr algn="ctr" rtl="0">
              <a:defRPr sz="1400" b="1" baseline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817A12B-B9F9-4411-B34E-F80A49BA1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90006-C5E1-428F-BB45-4B1C74500953}"/>
              </a:ext>
            </a:extLst>
          </p:cNvPr>
          <p:cNvSpPr/>
          <p:nvPr userDrawn="1"/>
        </p:nvSpPr>
        <p:spPr>
          <a:xfrm>
            <a:off x="10742121" y="1447800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6F12E-84F0-4CFF-B2E0-89AA5A218746}"/>
              </a:ext>
            </a:extLst>
          </p:cNvPr>
          <p:cNvSpPr/>
          <p:nvPr userDrawn="1"/>
        </p:nvSpPr>
        <p:spPr>
          <a:xfrm>
            <a:off x="10742121" y="2216404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EB03C1-DE38-4C6F-8E40-5E87B38B1E85}"/>
              </a:ext>
            </a:extLst>
          </p:cNvPr>
          <p:cNvSpPr/>
          <p:nvPr userDrawn="1"/>
        </p:nvSpPr>
        <p:spPr>
          <a:xfrm>
            <a:off x="10742121" y="2985008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B54A-3ECF-4E24-A769-E63B56CF9ADC}"/>
              </a:ext>
            </a:extLst>
          </p:cNvPr>
          <p:cNvSpPr/>
          <p:nvPr userDrawn="1"/>
        </p:nvSpPr>
        <p:spPr>
          <a:xfrm>
            <a:off x="10742121" y="3753612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E0B2F-2C8D-4C88-9EEF-7146D729DCDB}"/>
              </a:ext>
            </a:extLst>
          </p:cNvPr>
          <p:cNvSpPr/>
          <p:nvPr userDrawn="1"/>
        </p:nvSpPr>
        <p:spPr>
          <a:xfrm>
            <a:off x="10742121" y="4522216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66C4C-583D-4071-AD0A-ECD3F315527E}"/>
              </a:ext>
            </a:extLst>
          </p:cNvPr>
          <p:cNvSpPr/>
          <p:nvPr userDrawn="1"/>
        </p:nvSpPr>
        <p:spPr>
          <a:xfrm>
            <a:off x="10742121" y="5290819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E7DEC-D88E-41CB-9DFB-143D144A58C7}"/>
              </a:ext>
            </a:extLst>
          </p:cNvPr>
          <p:cNvSpPr txBox="1"/>
          <p:nvPr userDrawn="1"/>
        </p:nvSpPr>
        <p:spPr>
          <a:xfrm>
            <a:off x="10799271" y="1562100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مقدمه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29F660-28D5-49B2-A038-07380B014518}"/>
              </a:ext>
            </a:extLst>
          </p:cNvPr>
          <p:cNvSpPr txBox="1"/>
          <p:nvPr userDrawn="1"/>
        </p:nvSpPr>
        <p:spPr>
          <a:xfrm>
            <a:off x="10799271" y="2331742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پیکربندی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A7860-8D36-43D6-A7BB-6210C2F1274E}"/>
              </a:ext>
            </a:extLst>
          </p:cNvPr>
          <p:cNvSpPr txBox="1"/>
          <p:nvPr userDrawn="1"/>
        </p:nvSpPr>
        <p:spPr>
          <a:xfrm>
            <a:off x="10799270" y="3072795"/>
            <a:ext cx="124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مکانیک</a:t>
            </a:r>
            <a:endParaRPr lang="en-US" sz="1400" b="1" dirty="0">
              <a:cs typeface="B Titr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86DB47-25F1-416B-9E97-5EBF93396ADC}"/>
              </a:ext>
            </a:extLst>
          </p:cNvPr>
          <p:cNvSpPr txBox="1"/>
          <p:nvPr userDrawn="1"/>
        </p:nvSpPr>
        <p:spPr>
          <a:xfrm>
            <a:off x="10799271" y="3858357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الکترونیک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850BED-3F40-4FEA-A067-47CA55B6B2ED}"/>
              </a:ext>
            </a:extLst>
          </p:cNvPr>
          <p:cNvSpPr txBox="1"/>
          <p:nvPr userDrawn="1"/>
        </p:nvSpPr>
        <p:spPr>
          <a:xfrm>
            <a:off x="10789318" y="4626961"/>
            <a:ext cx="12693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900" b="1" dirty="0">
                <a:cs typeface="B Titr" panose="00000700000000000000" pitchFamily="2" charset="-78"/>
              </a:rPr>
              <a:t>برنامه‌نویسی</a:t>
            </a:r>
            <a:endParaRPr lang="en-US" sz="1900" b="1" dirty="0">
              <a:cs typeface="B Titr" panose="000007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92729-3FC6-420B-8A18-55262B4966C6}"/>
              </a:ext>
            </a:extLst>
          </p:cNvPr>
          <p:cNvSpPr txBox="1"/>
          <p:nvPr userDrawn="1"/>
        </p:nvSpPr>
        <p:spPr>
          <a:xfrm>
            <a:off x="10789318" y="5370951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نتایج</a:t>
            </a:r>
            <a:endParaRPr lang="en-US" b="1" dirty="0">
              <a:cs typeface="B Titr" panose="00000700000000000000" pitchFamily="2" charset="-78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70370AE-99AF-4B37-984D-D45A3CA01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580" y="47688"/>
            <a:ext cx="1396759" cy="13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4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6D7AA9-5795-4554-87DF-DEEDCC1E743B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83BA0-8DEC-4E69-AB50-FCB666DC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99441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8B36-EAAB-462C-9BC0-E473B710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99441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6C5AB-B05D-4383-AE85-9E9DA858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A894-F04B-4208-A022-C4E489E6774A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EA77B-40E7-409F-8548-6AE50866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D0FE-20DE-48A6-B777-23F1E6D2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399" y="6339609"/>
            <a:ext cx="649779" cy="365125"/>
          </a:xfrm>
        </p:spPr>
        <p:txBody>
          <a:bodyPr/>
          <a:lstStyle>
            <a:lvl1pPr algn="ctr" rtl="0">
              <a:defRPr sz="1400" b="1" baseline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817A12B-B9F9-4411-B34E-F80A49BA17D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C2723E-1FA3-4C21-9074-8FB6E4D52D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580" y="47688"/>
            <a:ext cx="1396759" cy="13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02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oghad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6D7AA9-5795-4554-87DF-DEEDCC1E743B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83BA0-8DEC-4E69-AB50-FCB666DC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99441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8B36-EAAB-462C-9BC0-E473B710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99441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6C5AB-B05D-4383-AE85-9E9DA858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A894-F04B-4208-A022-C4E489E6774A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EA77B-40E7-409F-8548-6AE50866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D0FE-20DE-48A6-B777-23F1E6D2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399" y="6339609"/>
            <a:ext cx="649779" cy="365125"/>
          </a:xfrm>
        </p:spPr>
        <p:txBody>
          <a:bodyPr/>
          <a:lstStyle>
            <a:lvl1pPr algn="ctr" rtl="0">
              <a:defRPr sz="1400" b="1" baseline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817A12B-B9F9-4411-B34E-F80A49BA1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90006-C5E1-428F-BB45-4B1C74500953}"/>
              </a:ext>
            </a:extLst>
          </p:cNvPr>
          <p:cNvSpPr/>
          <p:nvPr userDrawn="1"/>
        </p:nvSpPr>
        <p:spPr>
          <a:xfrm>
            <a:off x="10742121" y="1447800"/>
            <a:ext cx="1373679" cy="6096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6F12E-84F0-4CFF-B2E0-89AA5A218746}"/>
              </a:ext>
            </a:extLst>
          </p:cNvPr>
          <p:cNvSpPr/>
          <p:nvPr userDrawn="1"/>
        </p:nvSpPr>
        <p:spPr>
          <a:xfrm>
            <a:off x="10742121" y="2216404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EB03C1-DE38-4C6F-8E40-5E87B38B1E85}"/>
              </a:ext>
            </a:extLst>
          </p:cNvPr>
          <p:cNvSpPr/>
          <p:nvPr userDrawn="1"/>
        </p:nvSpPr>
        <p:spPr>
          <a:xfrm>
            <a:off x="10742121" y="2985008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B54A-3ECF-4E24-A769-E63B56CF9ADC}"/>
              </a:ext>
            </a:extLst>
          </p:cNvPr>
          <p:cNvSpPr/>
          <p:nvPr userDrawn="1"/>
        </p:nvSpPr>
        <p:spPr>
          <a:xfrm>
            <a:off x="10742121" y="3753612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E0B2F-2C8D-4C88-9EEF-7146D729DCDB}"/>
              </a:ext>
            </a:extLst>
          </p:cNvPr>
          <p:cNvSpPr/>
          <p:nvPr userDrawn="1"/>
        </p:nvSpPr>
        <p:spPr>
          <a:xfrm>
            <a:off x="10742121" y="4522216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66C4C-583D-4071-AD0A-ECD3F315527E}"/>
              </a:ext>
            </a:extLst>
          </p:cNvPr>
          <p:cNvSpPr/>
          <p:nvPr userDrawn="1"/>
        </p:nvSpPr>
        <p:spPr>
          <a:xfrm>
            <a:off x="10742121" y="5290819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E7DEC-D88E-41CB-9DFB-143D144A58C7}"/>
              </a:ext>
            </a:extLst>
          </p:cNvPr>
          <p:cNvSpPr txBox="1"/>
          <p:nvPr userDrawn="1"/>
        </p:nvSpPr>
        <p:spPr>
          <a:xfrm>
            <a:off x="10799271" y="1562100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مقدمه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29F660-28D5-49B2-A038-07380B014518}"/>
              </a:ext>
            </a:extLst>
          </p:cNvPr>
          <p:cNvSpPr txBox="1"/>
          <p:nvPr userDrawn="1"/>
        </p:nvSpPr>
        <p:spPr>
          <a:xfrm>
            <a:off x="10799271" y="2331742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پیکربندی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A7860-8D36-43D6-A7BB-6210C2F1274E}"/>
              </a:ext>
            </a:extLst>
          </p:cNvPr>
          <p:cNvSpPr txBox="1"/>
          <p:nvPr userDrawn="1"/>
        </p:nvSpPr>
        <p:spPr>
          <a:xfrm>
            <a:off x="10799270" y="3072795"/>
            <a:ext cx="124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مکانیک</a:t>
            </a:r>
            <a:endParaRPr lang="en-US" sz="1400" b="1" dirty="0">
              <a:cs typeface="B Titr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86DB47-25F1-416B-9E97-5EBF93396ADC}"/>
              </a:ext>
            </a:extLst>
          </p:cNvPr>
          <p:cNvSpPr txBox="1"/>
          <p:nvPr userDrawn="1"/>
        </p:nvSpPr>
        <p:spPr>
          <a:xfrm>
            <a:off x="10799271" y="3858357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الکترونیک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850BED-3F40-4FEA-A067-47CA55B6B2ED}"/>
              </a:ext>
            </a:extLst>
          </p:cNvPr>
          <p:cNvSpPr txBox="1"/>
          <p:nvPr userDrawn="1"/>
        </p:nvSpPr>
        <p:spPr>
          <a:xfrm>
            <a:off x="10789318" y="4626961"/>
            <a:ext cx="12693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900" b="1" dirty="0">
                <a:cs typeface="B Titr" panose="00000700000000000000" pitchFamily="2" charset="-78"/>
              </a:rPr>
              <a:t>برنامه‌نویسی</a:t>
            </a:r>
            <a:endParaRPr lang="en-US" sz="1900" b="1" dirty="0">
              <a:cs typeface="B Titr" panose="000007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92729-3FC6-420B-8A18-55262B4966C6}"/>
              </a:ext>
            </a:extLst>
          </p:cNvPr>
          <p:cNvSpPr txBox="1"/>
          <p:nvPr userDrawn="1"/>
        </p:nvSpPr>
        <p:spPr>
          <a:xfrm>
            <a:off x="10789318" y="5370951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نتایج</a:t>
            </a:r>
            <a:endParaRPr lang="en-US" b="1" dirty="0">
              <a:cs typeface="B Titr" panose="000007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4BA11D-CA29-45EB-ABE9-E2C410A7B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580" y="47688"/>
            <a:ext cx="1396759" cy="13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15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figu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6D7AA9-5795-4554-87DF-DEEDCC1E743B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83BA0-8DEC-4E69-AB50-FCB666DC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99441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8B36-EAAB-462C-9BC0-E473B710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99441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6C5AB-B05D-4383-AE85-9E9DA858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A894-F04B-4208-A022-C4E489E6774A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EA77B-40E7-409F-8548-6AE50866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D0FE-20DE-48A6-B777-23F1E6D2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399" y="6339609"/>
            <a:ext cx="649779" cy="365125"/>
          </a:xfrm>
        </p:spPr>
        <p:txBody>
          <a:bodyPr/>
          <a:lstStyle>
            <a:lvl1pPr algn="ctr" rtl="0">
              <a:defRPr sz="1400" b="1" baseline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817A12B-B9F9-4411-B34E-F80A49BA1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90006-C5E1-428F-BB45-4B1C74500953}"/>
              </a:ext>
            </a:extLst>
          </p:cNvPr>
          <p:cNvSpPr/>
          <p:nvPr userDrawn="1"/>
        </p:nvSpPr>
        <p:spPr>
          <a:xfrm>
            <a:off x="10742121" y="1447800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6F12E-84F0-4CFF-B2E0-89AA5A218746}"/>
              </a:ext>
            </a:extLst>
          </p:cNvPr>
          <p:cNvSpPr/>
          <p:nvPr userDrawn="1"/>
        </p:nvSpPr>
        <p:spPr>
          <a:xfrm>
            <a:off x="10742121" y="2216404"/>
            <a:ext cx="1373679" cy="6096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EB03C1-DE38-4C6F-8E40-5E87B38B1E85}"/>
              </a:ext>
            </a:extLst>
          </p:cNvPr>
          <p:cNvSpPr/>
          <p:nvPr userDrawn="1"/>
        </p:nvSpPr>
        <p:spPr>
          <a:xfrm>
            <a:off x="10742121" y="2985008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B54A-3ECF-4E24-A769-E63B56CF9ADC}"/>
              </a:ext>
            </a:extLst>
          </p:cNvPr>
          <p:cNvSpPr/>
          <p:nvPr userDrawn="1"/>
        </p:nvSpPr>
        <p:spPr>
          <a:xfrm>
            <a:off x="10742121" y="3753612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E0B2F-2C8D-4C88-9EEF-7146D729DCDB}"/>
              </a:ext>
            </a:extLst>
          </p:cNvPr>
          <p:cNvSpPr/>
          <p:nvPr userDrawn="1"/>
        </p:nvSpPr>
        <p:spPr>
          <a:xfrm>
            <a:off x="10742121" y="4522216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66C4C-583D-4071-AD0A-ECD3F315527E}"/>
              </a:ext>
            </a:extLst>
          </p:cNvPr>
          <p:cNvSpPr/>
          <p:nvPr userDrawn="1"/>
        </p:nvSpPr>
        <p:spPr>
          <a:xfrm>
            <a:off x="10742121" y="5290819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E7DEC-D88E-41CB-9DFB-143D144A58C7}"/>
              </a:ext>
            </a:extLst>
          </p:cNvPr>
          <p:cNvSpPr txBox="1"/>
          <p:nvPr userDrawn="1"/>
        </p:nvSpPr>
        <p:spPr>
          <a:xfrm>
            <a:off x="10799271" y="1562100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مقدمه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29F660-28D5-49B2-A038-07380B014518}"/>
              </a:ext>
            </a:extLst>
          </p:cNvPr>
          <p:cNvSpPr txBox="1"/>
          <p:nvPr userDrawn="1"/>
        </p:nvSpPr>
        <p:spPr>
          <a:xfrm>
            <a:off x="10799271" y="2331742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پیکربندی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A7860-8D36-43D6-A7BB-6210C2F1274E}"/>
              </a:ext>
            </a:extLst>
          </p:cNvPr>
          <p:cNvSpPr txBox="1"/>
          <p:nvPr userDrawn="1"/>
        </p:nvSpPr>
        <p:spPr>
          <a:xfrm>
            <a:off x="10799270" y="3072795"/>
            <a:ext cx="124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مکانیک</a:t>
            </a:r>
            <a:endParaRPr lang="en-US" sz="1400" b="1" dirty="0">
              <a:cs typeface="B Titr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86DB47-25F1-416B-9E97-5EBF93396ADC}"/>
              </a:ext>
            </a:extLst>
          </p:cNvPr>
          <p:cNvSpPr txBox="1"/>
          <p:nvPr userDrawn="1"/>
        </p:nvSpPr>
        <p:spPr>
          <a:xfrm>
            <a:off x="10799271" y="3858357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الکترونیک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850BED-3F40-4FEA-A067-47CA55B6B2ED}"/>
              </a:ext>
            </a:extLst>
          </p:cNvPr>
          <p:cNvSpPr txBox="1"/>
          <p:nvPr userDrawn="1"/>
        </p:nvSpPr>
        <p:spPr>
          <a:xfrm>
            <a:off x="10789318" y="4626961"/>
            <a:ext cx="12693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900" b="1" dirty="0">
                <a:cs typeface="B Titr" panose="00000700000000000000" pitchFamily="2" charset="-78"/>
              </a:rPr>
              <a:t>برنامه‌نویسی</a:t>
            </a:r>
            <a:endParaRPr lang="en-US" sz="1900" b="1" dirty="0">
              <a:cs typeface="B Titr" panose="000007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92729-3FC6-420B-8A18-55262B4966C6}"/>
              </a:ext>
            </a:extLst>
          </p:cNvPr>
          <p:cNvSpPr txBox="1"/>
          <p:nvPr userDrawn="1"/>
        </p:nvSpPr>
        <p:spPr>
          <a:xfrm>
            <a:off x="10789318" y="5370951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نتایج</a:t>
            </a:r>
            <a:endParaRPr lang="en-US" b="1" dirty="0">
              <a:cs typeface="B Titr" panose="000007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73AB79-0FCE-4C1F-B743-AAEF9F9244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580" y="47688"/>
            <a:ext cx="1396759" cy="13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5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echan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6D7AA9-5795-4554-87DF-DEEDCC1E743B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83BA0-8DEC-4E69-AB50-FCB666DC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99441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8B36-EAAB-462C-9BC0-E473B710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99441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6C5AB-B05D-4383-AE85-9E9DA858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A894-F04B-4208-A022-C4E489E6774A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EA77B-40E7-409F-8548-6AE50866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D0FE-20DE-48A6-B777-23F1E6D2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399" y="6339609"/>
            <a:ext cx="649779" cy="365125"/>
          </a:xfrm>
        </p:spPr>
        <p:txBody>
          <a:bodyPr/>
          <a:lstStyle>
            <a:lvl1pPr algn="ctr" rtl="0">
              <a:defRPr sz="1400" b="1" baseline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817A12B-B9F9-4411-B34E-F80A49BA1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90006-C5E1-428F-BB45-4B1C74500953}"/>
              </a:ext>
            </a:extLst>
          </p:cNvPr>
          <p:cNvSpPr/>
          <p:nvPr userDrawn="1"/>
        </p:nvSpPr>
        <p:spPr>
          <a:xfrm>
            <a:off x="10742121" y="1447800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6F12E-84F0-4CFF-B2E0-89AA5A218746}"/>
              </a:ext>
            </a:extLst>
          </p:cNvPr>
          <p:cNvSpPr/>
          <p:nvPr userDrawn="1"/>
        </p:nvSpPr>
        <p:spPr>
          <a:xfrm>
            <a:off x="10742121" y="2216404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EB03C1-DE38-4C6F-8E40-5E87B38B1E85}"/>
              </a:ext>
            </a:extLst>
          </p:cNvPr>
          <p:cNvSpPr/>
          <p:nvPr userDrawn="1"/>
        </p:nvSpPr>
        <p:spPr>
          <a:xfrm>
            <a:off x="10742121" y="2985008"/>
            <a:ext cx="1373679" cy="6096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B54A-3ECF-4E24-A769-E63B56CF9ADC}"/>
              </a:ext>
            </a:extLst>
          </p:cNvPr>
          <p:cNvSpPr/>
          <p:nvPr userDrawn="1"/>
        </p:nvSpPr>
        <p:spPr>
          <a:xfrm>
            <a:off x="10742121" y="3753612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E0B2F-2C8D-4C88-9EEF-7146D729DCDB}"/>
              </a:ext>
            </a:extLst>
          </p:cNvPr>
          <p:cNvSpPr/>
          <p:nvPr userDrawn="1"/>
        </p:nvSpPr>
        <p:spPr>
          <a:xfrm>
            <a:off x="10742121" y="4522216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66C4C-583D-4071-AD0A-ECD3F315527E}"/>
              </a:ext>
            </a:extLst>
          </p:cNvPr>
          <p:cNvSpPr/>
          <p:nvPr userDrawn="1"/>
        </p:nvSpPr>
        <p:spPr>
          <a:xfrm>
            <a:off x="10742121" y="5290819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E7DEC-D88E-41CB-9DFB-143D144A58C7}"/>
              </a:ext>
            </a:extLst>
          </p:cNvPr>
          <p:cNvSpPr txBox="1"/>
          <p:nvPr userDrawn="1"/>
        </p:nvSpPr>
        <p:spPr>
          <a:xfrm>
            <a:off x="10799271" y="1562100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مقدمه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29F660-28D5-49B2-A038-07380B014518}"/>
              </a:ext>
            </a:extLst>
          </p:cNvPr>
          <p:cNvSpPr txBox="1"/>
          <p:nvPr userDrawn="1"/>
        </p:nvSpPr>
        <p:spPr>
          <a:xfrm>
            <a:off x="10799271" y="2331742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پیکربندی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A7860-8D36-43D6-A7BB-6210C2F1274E}"/>
              </a:ext>
            </a:extLst>
          </p:cNvPr>
          <p:cNvSpPr txBox="1"/>
          <p:nvPr userDrawn="1"/>
        </p:nvSpPr>
        <p:spPr>
          <a:xfrm>
            <a:off x="10799270" y="3072795"/>
            <a:ext cx="124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مکانیک</a:t>
            </a:r>
            <a:endParaRPr lang="en-US" sz="1400" b="1" dirty="0">
              <a:cs typeface="B Titr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86DB47-25F1-416B-9E97-5EBF93396ADC}"/>
              </a:ext>
            </a:extLst>
          </p:cNvPr>
          <p:cNvSpPr txBox="1"/>
          <p:nvPr userDrawn="1"/>
        </p:nvSpPr>
        <p:spPr>
          <a:xfrm>
            <a:off x="10799271" y="3858357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الکترونیک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850BED-3F40-4FEA-A067-47CA55B6B2ED}"/>
              </a:ext>
            </a:extLst>
          </p:cNvPr>
          <p:cNvSpPr txBox="1"/>
          <p:nvPr userDrawn="1"/>
        </p:nvSpPr>
        <p:spPr>
          <a:xfrm>
            <a:off x="10789318" y="4626961"/>
            <a:ext cx="12693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900" b="1" dirty="0">
                <a:cs typeface="B Titr" panose="00000700000000000000" pitchFamily="2" charset="-78"/>
              </a:rPr>
              <a:t>برنامه‌نویسی</a:t>
            </a:r>
            <a:endParaRPr lang="en-US" sz="1900" b="1" dirty="0">
              <a:cs typeface="B Titr" panose="000007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92729-3FC6-420B-8A18-55262B4966C6}"/>
              </a:ext>
            </a:extLst>
          </p:cNvPr>
          <p:cNvSpPr txBox="1"/>
          <p:nvPr userDrawn="1"/>
        </p:nvSpPr>
        <p:spPr>
          <a:xfrm>
            <a:off x="10789318" y="5370951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نتایج</a:t>
            </a:r>
            <a:endParaRPr lang="en-US" b="1" dirty="0">
              <a:cs typeface="B Titr" panose="000007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BC6028-3080-4E80-9EBF-D03182CCBD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580" y="47688"/>
            <a:ext cx="1396759" cy="13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82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ectro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6D7AA9-5795-4554-87DF-DEEDCC1E743B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83BA0-8DEC-4E69-AB50-FCB666DC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99441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8B36-EAAB-462C-9BC0-E473B710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99441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6C5AB-B05D-4383-AE85-9E9DA858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A894-F04B-4208-A022-C4E489E6774A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EA77B-40E7-409F-8548-6AE50866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D0FE-20DE-48A6-B777-23F1E6D2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399" y="6339609"/>
            <a:ext cx="649779" cy="365125"/>
          </a:xfrm>
        </p:spPr>
        <p:txBody>
          <a:bodyPr/>
          <a:lstStyle>
            <a:lvl1pPr algn="ctr" rtl="0">
              <a:defRPr sz="1400" b="1" baseline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817A12B-B9F9-4411-B34E-F80A49BA1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90006-C5E1-428F-BB45-4B1C74500953}"/>
              </a:ext>
            </a:extLst>
          </p:cNvPr>
          <p:cNvSpPr/>
          <p:nvPr userDrawn="1"/>
        </p:nvSpPr>
        <p:spPr>
          <a:xfrm>
            <a:off x="10742121" y="1447800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6F12E-84F0-4CFF-B2E0-89AA5A218746}"/>
              </a:ext>
            </a:extLst>
          </p:cNvPr>
          <p:cNvSpPr/>
          <p:nvPr userDrawn="1"/>
        </p:nvSpPr>
        <p:spPr>
          <a:xfrm>
            <a:off x="10742121" y="2216404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EB03C1-DE38-4C6F-8E40-5E87B38B1E85}"/>
              </a:ext>
            </a:extLst>
          </p:cNvPr>
          <p:cNvSpPr/>
          <p:nvPr userDrawn="1"/>
        </p:nvSpPr>
        <p:spPr>
          <a:xfrm>
            <a:off x="10742121" y="2985008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B54A-3ECF-4E24-A769-E63B56CF9ADC}"/>
              </a:ext>
            </a:extLst>
          </p:cNvPr>
          <p:cNvSpPr/>
          <p:nvPr userDrawn="1"/>
        </p:nvSpPr>
        <p:spPr>
          <a:xfrm>
            <a:off x="10742121" y="3753612"/>
            <a:ext cx="1373679" cy="6096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E0B2F-2C8D-4C88-9EEF-7146D729DCDB}"/>
              </a:ext>
            </a:extLst>
          </p:cNvPr>
          <p:cNvSpPr/>
          <p:nvPr userDrawn="1"/>
        </p:nvSpPr>
        <p:spPr>
          <a:xfrm>
            <a:off x="10742121" y="4522216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66C4C-583D-4071-AD0A-ECD3F315527E}"/>
              </a:ext>
            </a:extLst>
          </p:cNvPr>
          <p:cNvSpPr/>
          <p:nvPr userDrawn="1"/>
        </p:nvSpPr>
        <p:spPr>
          <a:xfrm>
            <a:off x="10742121" y="5290819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E7DEC-D88E-41CB-9DFB-143D144A58C7}"/>
              </a:ext>
            </a:extLst>
          </p:cNvPr>
          <p:cNvSpPr txBox="1"/>
          <p:nvPr userDrawn="1"/>
        </p:nvSpPr>
        <p:spPr>
          <a:xfrm>
            <a:off x="10799271" y="1562100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مقدمه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29F660-28D5-49B2-A038-07380B014518}"/>
              </a:ext>
            </a:extLst>
          </p:cNvPr>
          <p:cNvSpPr txBox="1"/>
          <p:nvPr userDrawn="1"/>
        </p:nvSpPr>
        <p:spPr>
          <a:xfrm>
            <a:off x="10799271" y="2331742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پیکربندی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A7860-8D36-43D6-A7BB-6210C2F1274E}"/>
              </a:ext>
            </a:extLst>
          </p:cNvPr>
          <p:cNvSpPr txBox="1"/>
          <p:nvPr userDrawn="1"/>
        </p:nvSpPr>
        <p:spPr>
          <a:xfrm>
            <a:off x="10799270" y="3072795"/>
            <a:ext cx="124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مکانیک</a:t>
            </a:r>
            <a:endParaRPr lang="en-US" sz="1400" b="1" dirty="0">
              <a:cs typeface="B Titr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86DB47-25F1-416B-9E97-5EBF93396ADC}"/>
              </a:ext>
            </a:extLst>
          </p:cNvPr>
          <p:cNvSpPr txBox="1"/>
          <p:nvPr userDrawn="1"/>
        </p:nvSpPr>
        <p:spPr>
          <a:xfrm>
            <a:off x="10799271" y="3858357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الکترونیک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850BED-3F40-4FEA-A067-47CA55B6B2ED}"/>
              </a:ext>
            </a:extLst>
          </p:cNvPr>
          <p:cNvSpPr txBox="1"/>
          <p:nvPr userDrawn="1"/>
        </p:nvSpPr>
        <p:spPr>
          <a:xfrm>
            <a:off x="10789318" y="4626961"/>
            <a:ext cx="12693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900" b="1" dirty="0">
                <a:cs typeface="B Titr" panose="00000700000000000000" pitchFamily="2" charset="-78"/>
              </a:rPr>
              <a:t>برنامه‌نویسی</a:t>
            </a:r>
            <a:endParaRPr lang="en-US" sz="1900" b="1" dirty="0">
              <a:cs typeface="B Titr" panose="000007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92729-3FC6-420B-8A18-55262B4966C6}"/>
              </a:ext>
            </a:extLst>
          </p:cNvPr>
          <p:cNvSpPr txBox="1"/>
          <p:nvPr userDrawn="1"/>
        </p:nvSpPr>
        <p:spPr>
          <a:xfrm>
            <a:off x="10789318" y="5370951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نتایج</a:t>
            </a:r>
            <a:endParaRPr lang="en-US" b="1" dirty="0">
              <a:cs typeface="B Titr" panose="000007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7850A2-63DD-4E52-96EA-C215791450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580" y="47688"/>
            <a:ext cx="1396759" cy="13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6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C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6D7AA9-5795-4554-87DF-DEEDCC1E743B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83BA0-8DEC-4E69-AB50-FCB666DC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99441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8B36-EAAB-462C-9BC0-E473B710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99441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6C5AB-B05D-4383-AE85-9E9DA858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A894-F04B-4208-A022-C4E489E6774A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EA77B-40E7-409F-8548-6AE50866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D0FE-20DE-48A6-B777-23F1E6D2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399" y="6339609"/>
            <a:ext cx="649779" cy="365125"/>
          </a:xfrm>
        </p:spPr>
        <p:txBody>
          <a:bodyPr/>
          <a:lstStyle>
            <a:lvl1pPr algn="ctr" rtl="0">
              <a:defRPr sz="1400" b="1" baseline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817A12B-B9F9-4411-B34E-F80A49BA1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90006-C5E1-428F-BB45-4B1C74500953}"/>
              </a:ext>
            </a:extLst>
          </p:cNvPr>
          <p:cNvSpPr/>
          <p:nvPr userDrawn="1"/>
        </p:nvSpPr>
        <p:spPr>
          <a:xfrm>
            <a:off x="10742121" y="1447800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6F12E-84F0-4CFF-B2E0-89AA5A218746}"/>
              </a:ext>
            </a:extLst>
          </p:cNvPr>
          <p:cNvSpPr/>
          <p:nvPr userDrawn="1"/>
        </p:nvSpPr>
        <p:spPr>
          <a:xfrm>
            <a:off x="10742121" y="2216404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EB03C1-DE38-4C6F-8E40-5E87B38B1E85}"/>
              </a:ext>
            </a:extLst>
          </p:cNvPr>
          <p:cNvSpPr/>
          <p:nvPr userDrawn="1"/>
        </p:nvSpPr>
        <p:spPr>
          <a:xfrm>
            <a:off x="10742121" y="2985008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B54A-3ECF-4E24-A769-E63B56CF9ADC}"/>
              </a:ext>
            </a:extLst>
          </p:cNvPr>
          <p:cNvSpPr/>
          <p:nvPr userDrawn="1"/>
        </p:nvSpPr>
        <p:spPr>
          <a:xfrm>
            <a:off x="10742121" y="3753612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E0B2F-2C8D-4C88-9EEF-7146D729DCDB}"/>
              </a:ext>
            </a:extLst>
          </p:cNvPr>
          <p:cNvSpPr/>
          <p:nvPr userDrawn="1"/>
        </p:nvSpPr>
        <p:spPr>
          <a:xfrm>
            <a:off x="10742121" y="4522216"/>
            <a:ext cx="1373679" cy="6096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66C4C-583D-4071-AD0A-ECD3F315527E}"/>
              </a:ext>
            </a:extLst>
          </p:cNvPr>
          <p:cNvSpPr/>
          <p:nvPr userDrawn="1"/>
        </p:nvSpPr>
        <p:spPr>
          <a:xfrm>
            <a:off x="10742121" y="5290819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E7DEC-D88E-41CB-9DFB-143D144A58C7}"/>
              </a:ext>
            </a:extLst>
          </p:cNvPr>
          <p:cNvSpPr txBox="1"/>
          <p:nvPr userDrawn="1"/>
        </p:nvSpPr>
        <p:spPr>
          <a:xfrm>
            <a:off x="10799271" y="1562100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مقدمه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29F660-28D5-49B2-A038-07380B014518}"/>
              </a:ext>
            </a:extLst>
          </p:cNvPr>
          <p:cNvSpPr txBox="1"/>
          <p:nvPr userDrawn="1"/>
        </p:nvSpPr>
        <p:spPr>
          <a:xfrm>
            <a:off x="10799271" y="2331742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پیکربندی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A7860-8D36-43D6-A7BB-6210C2F1274E}"/>
              </a:ext>
            </a:extLst>
          </p:cNvPr>
          <p:cNvSpPr txBox="1"/>
          <p:nvPr userDrawn="1"/>
        </p:nvSpPr>
        <p:spPr>
          <a:xfrm>
            <a:off x="10799270" y="3072795"/>
            <a:ext cx="124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مکانیک</a:t>
            </a:r>
            <a:endParaRPr lang="en-US" sz="1400" b="1" dirty="0">
              <a:cs typeface="B Titr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86DB47-25F1-416B-9E97-5EBF93396ADC}"/>
              </a:ext>
            </a:extLst>
          </p:cNvPr>
          <p:cNvSpPr txBox="1"/>
          <p:nvPr userDrawn="1"/>
        </p:nvSpPr>
        <p:spPr>
          <a:xfrm>
            <a:off x="10799271" y="3858357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الکترونیک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850BED-3F40-4FEA-A067-47CA55B6B2ED}"/>
              </a:ext>
            </a:extLst>
          </p:cNvPr>
          <p:cNvSpPr txBox="1"/>
          <p:nvPr userDrawn="1"/>
        </p:nvSpPr>
        <p:spPr>
          <a:xfrm>
            <a:off x="10789318" y="4626961"/>
            <a:ext cx="12693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900" b="1" dirty="0">
                <a:cs typeface="B Titr" panose="00000700000000000000" pitchFamily="2" charset="-78"/>
              </a:rPr>
              <a:t>برنامه‌نویسی</a:t>
            </a:r>
            <a:endParaRPr lang="en-US" sz="1900" b="1" dirty="0">
              <a:cs typeface="B Titr" panose="000007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92729-3FC6-420B-8A18-55262B4966C6}"/>
              </a:ext>
            </a:extLst>
          </p:cNvPr>
          <p:cNvSpPr txBox="1"/>
          <p:nvPr userDrawn="1"/>
        </p:nvSpPr>
        <p:spPr>
          <a:xfrm>
            <a:off x="10789318" y="5370951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نتایج</a:t>
            </a:r>
            <a:endParaRPr lang="en-US" b="1" dirty="0">
              <a:cs typeface="B Titr" panose="000007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4EA844-86F9-4CDB-9F6B-E53F6E4DCA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580" y="47688"/>
            <a:ext cx="1396759" cy="13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11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s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C6D7AA9-5795-4554-87DF-DEEDCC1E743B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83BA0-8DEC-4E69-AB50-FCB666DC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99441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18B36-EAAB-462C-9BC0-E473B7109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99441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6C5AB-B05D-4383-AE85-9E9DA858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7A894-F04B-4208-A022-C4E489E6774A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EA77B-40E7-409F-8548-6AE50866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D0FE-20DE-48A6-B777-23F1E6D2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1399" y="6339609"/>
            <a:ext cx="649779" cy="365125"/>
          </a:xfrm>
        </p:spPr>
        <p:txBody>
          <a:bodyPr/>
          <a:lstStyle>
            <a:lvl1pPr algn="ctr" rtl="0">
              <a:defRPr sz="1400" b="1" baseline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817A12B-B9F9-4411-B34E-F80A49BA17D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90006-C5E1-428F-BB45-4B1C74500953}"/>
              </a:ext>
            </a:extLst>
          </p:cNvPr>
          <p:cNvSpPr/>
          <p:nvPr userDrawn="1"/>
        </p:nvSpPr>
        <p:spPr>
          <a:xfrm>
            <a:off x="10742121" y="1447800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C6F12E-84F0-4CFF-B2E0-89AA5A218746}"/>
              </a:ext>
            </a:extLst>
          </p:cNvPr>
          <p:cNvSpPr/>
          <p:nvPr userDrawn="1"/>
        </p:nvSpPr>
        <p:spPr>
          <a:xfrm>
            <a:off x="10742121" y="2216404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EB03C1-DE38-4C6F-8E40-5E87B38B1E85}"/>
              </a:ext>
            </a:extLst>
          </p:cNvPr>
          <p:cNvSpPr/>
          <p:nvPr userDrawn="1"/>
        </p:nvSpPr>
        <p:spPr>
          <a:xfrm>
            <a:off x="10742121" y="2985008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39B54A-3ECF-4E24-A769-E63B56CF9ADC}"/>
              </a:ext>
            </a:extLst>
          </p:cNvPr>
          <p:cNvSpPr/>
          <p:nvPr userDrawn="1"/>
        </p:nvSpPr>
        <p:spPr>
          <a:xfrm>
            <a:off x="10742121" y="3753612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2E0B2F-2C8D-4C88-9EEF-7146D729DCDB}"/>
              </a:ext>
            </a:extLst>
          </p:cNvPr>
          <p:cNvSpPr/>
          <p:nvPr userDrawn="1"/>
        </p:nvSpPr>
        <p:spPr>
          <a:xfrm>
            <a:off x="10742121" y="4522216"/>
            <a:ext cx="1373679" cy="6096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66C4C-583D-4071-AD0A-ECD3F315527E}"/>
              </a:ext>
            </a:extLst>
          </p:cNvPr>
          <p:cNvSpPr/>
          <p:nvPr userDrawn="1"/>
        </p:nvSpPr>
        <p:spPr>
          <a:xfrm>
            <a:off x="10742121" y="5290819"/>
            <a:ext cx="1373679" cy="6096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E7DEC-D88E-41CB-9DFB-143D144A58C7}"/>
              </a:ext>
            </a:extLst>
          </p:cNvPr>
          <p:cNvSpPr txBox="1"/>
          <p:nvPr userDrawn="1"/>
        </p:nvSpPr>
        <p:spPr>
          <a:xfrm>
            <a:off x="10799271" y="1562100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مقدمه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29F660-28D5-49B2-A038-07380B014518}"/>
              </a:ext>
            </a:extLst>
          </p:cNvPr>
          <p:cNvSpPr txBox="1"/>
          <p:nvPr userDrawn="1"/>
        </p:nvSpPr>
        <p:spPr>
          <a:xfrm>
            <a:off x="10799271" y="2331742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پیکربندی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8A7860-8D36-43D6-A7BB-6210C2F1274E}"/>
              </a:ext>
            </a:extLst>
          </p:cNvPr>
          <p:cNvSpPr txBox="1"/>
          <p:nvPr userDrawn="1"/>
        </p:nvSpPr>
        <p:spPr>
          <a:xfrm>
            <a:off x="10799270" y="3072795"/>
            <a:ext cx="1249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مکانیک</a:t>
            </a:r>
            <a:endParaRPr lang="en-US" sz="1400" b="1" dirty="0">
              <a:cs typeface="B Titr" panose="000007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86DB47-25F1-416B-9E97-5EBF93396ADC}"/>
              </a:ext>
            </a:extLst>
          </p:cNvPr>
          <p:cNvSpPr txBox="1"/>
          <p:nvPr userDrawn="1"/>
        </p:nvSpPr>
        <p:spPr>
          <a:xfrm>
            <a:off x="10799271" y="3858357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الکترونیک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850BED-3F40-4FEA-A067-47CA55B6B2ED}"/>
              </a:ext>
            </a:extLst>
          </p:cNvPr>
          <p:cNvSpPr txBox="1"/>
          <p:nvPr userDrawn="1"/>
        </p:nvSpPr>
        <p:spPr>
          <a:xfrm>
            <a:off x="10789318" y="4626961"/>
            <a:ext cx="12693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900" b="1" dirty="0">
                <a:cs typeface="B Titr" panose="00000700000000000000" pitchFamily="2" charset="-78"/>
              </a:rPr>
              <a:t>برنامه‌نویسی</a:t>
            </a:r>
            <a:endParaRPr lang="en-US" sz="1900" b="1" dirty="0">
              <a:cs typeface="B Titr" panose="000007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692729-3FC6-420B-8A18-55262B4966C6}"/>
              </a:ext>
            </a:extLst>
          </p:cNvPr>
          <p:cNvSpPr txBox="1"/>
          <p:nvPr userDrawn="1"/>
        </p:nvSpPr>
        <p:spPr>
          <a:xfrm>
            <a:off x="10789318" y="5370951"/>
            <a:ext cx="12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Titr" panose="00000700000000000000" pitchFamily="2" charset="-78"/>
              </a:rPr>
              <a:t>نتایج</a:t>
            </a:r>
            <a:endParaRPr lang="en-US" b="1" dirty="0">
              <a:cs typeface="B Titr" panose="00000700000000000000" pitchFamily="2" charset="-7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018F0F-C803-4868-97C0-95C61BCA7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580" y="47688"/>
            <a:ext cx="1396759" cy="13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89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CDE509-77FD-4B83-9B34-316484B8F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18590-2581-4B83-8F95-7296D8EB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28B74-522D-4FCC-9FC0-A6878D269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59ECA-6D2A-4A29-B3CC-33A4B12D80F6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BAAD0-A5F0-48CE-A7C6-068F14CC7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3019D-A7A8-492F-A2F9-332712A35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D206C-6D4C-4355-9663-3D263B8CF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4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1C0F-1E67-4A03-90E3-229683C84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595" y="2895600"/>
            <a:ext cx="10617882" cy="1066800"/>
          </a:xfrm>
        </p:spPr>
        <p:txBody>
          <a:bodyPr>
            <a:noAutofit/>
          </a:bodyPr>
          <a:lstStyle/>
          <a:p>
            <a:pPr rtl="1"/>
            <a:r>
              <a:rPr lang="fa-IR" sz="4400" b="1" kern="1400" spc="-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B Titr" panose="00000700000000000000" pitchFamily="2" charset="-78"/>
              </a:rPr>
              <a:t>طراحی و ساخت حسگر خازنی سطح‌سنج آب در مخازن</a:t>
            </a:r>
            <a:endParaRPr lang="en-US" sz="1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CA33A-32DE-491B-ACF2-A7CBE52BB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536" y="5067300"/>
            <a:ext cx="9144000" cy="1028699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پژوهشگر: امیرمهدی متین</a:t>
            </a:r>
          </a:p>
          <a:p>
            <a:pPr rtl="1"/>
            <a:r>
              <a:rPr lang="fa-IR" dirty="0">
                <a:cs typeface="B Nazanin" panose="00000400000000000000" pitchFamily="2" charset="-78"/>
              </a:rPr>
              <a:t>استاد راهنما: دکتر موسی آیتی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F6192-4557-435D-BC3F-E81FD43F8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10" y="257563"/>
            <a:ext cx="1874090" cy="187409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1C4CE-5843-42CC-B6F4-69CA7ECF2100}"/>
              </a:ext>
            </a:extLst>
          </p:cNvPr>
          <p:cNvCxnSpPr>
            <a:cxnSpLocks/>
          </p:cNvCxnSpPr>
          <p:nvPr/>
        </p:nvCxnSpPr>
        <p:spPr>
          <a:xfrm flipH="1">
            <a:off x="621617" y="4343400"/>
            <a:ext cx="109728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89658F-3C45-4268-9A84-14C821B34033}"/>
              </a:ext>
            </a:extLst>
          </p:cNvPr>
          <p:cNvSpPr txBox="1"/>
          <p:nvPr/>
        </p:nvSpPr>
        <p:spPr>
          <a:xfrm>
            <a:off x="3559683" y="605503"/>
            <a:ext cx="5105400" cy="1566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پردیس دانشکده­های فنی دانشگاه تهران</a:t>
            </a:r>
            <a:endParaRPr lang="fa-IR" dirty="0">
              <a:latin typeface="Arial" panose="020B060402020202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دانشکده مهندسی مکانیک</a:t>
            </a:r>
          </a:p>
          <a:p>
            <a:pPr marL="0" marR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1800" dirty="0">
                <a:latin typeface="Arial" panose="020B0604020202020204" pitchFamily="34" charset="0"/>
                <a:cs typeface="B Nazanin" panose="00000400000000000000" pitchFamily="2" charset="-78"/>
              </a:rPr>
              <a:t>آزمایشگاه ابزار دقیق پیشرفته</a:t>
            </a:r>
            <a:endParaRPr lang="en-US" sz="1800" dirty="0"/>
          </a:p>
          <a:p>
            <a:pPr algn="ctr" rt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945BB9-CA32-406D-9DBC-7A44A0A8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7" y="257564"/>
            <a:ext cx="1972536" cy="191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30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980D2-6790-4974-8534-7F7AEE49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899673-9AC1-4FA7-A534-5569D8D69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انواع خازن‌ها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2F9FE-5CBE-490D-9C3A-1D41E864DF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t="12527" r="66231" b="5220"/>
          <a:stretch/>
        </p:blipFill>
        <p:spPr bwMode="auto">
          <a:xfrm>
            <a:off x="996331" y="2631845"/>
            <a:ext cx="2327606" cy="38463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F91AB-B3B7-46AF-A187-D5A7A46906FA}"/>
              </a:ext>
            </a:extLst>
          </p:cNvPr>
          <p:cNvSpPr txBox="1"/>
          <p:nvPr/>
        </p:nvSpPr>
        <p:spPr>
          <a:xfrm>
            <a:off x="800100" y="62103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FB31CFA-5053-4222-A818-ED9A47494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284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B702F-9FA2-4163-96CB-95A24348E6B3}"/>
              </a:ext>
            </a:extLst>
          </p:cNvPr>
          <p:cNvSpPr txBox="1"/>
          <p:nvPr/>
        </p:nvSpPr>
        <p:spPr>
          <a:xfrm>
            <a:off x="838200" y="6522171"/>
            <a:ext cx="899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L. K. Baxter, Capacitive Sensors Design and Applications, New York: Institute of Electrical and Electronics Engineers, Inc, 1997.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15AD05-3570-4165-9E96-39A7D99C4953}"/>
                  </a:ext>
                </a:extLst>
              </p:cNvPr>
              <p:cNvSpPr txBox="1"/>
              <p:nvPr/>
            </p:nvSpPr>
            <p:spPr>
              <a:xfrm>
                <a:off x="646535" y="2074353"/>
                <a:ext cx="3050329" cy="669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den>
                      </m:f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15AD05-3570-4165-9E96-39A7D99C4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35" y="2074353"/>
                <a:ext cx="3050329" cy="66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27A5C6A7-DB58-4377-A38F-7D964FEE15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t="25054" r="51474" b="14201"/>
          <a:stretch/>
        </p:blipFill>
        <p:spPr bwMode="auto">
          <a:xfrm>
            <a:off x="6234240" y="3136914"/>
            <a:ext cx="3862566" cy="28362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040067-E9C8-48F8-A8FA-5F4E461FDBA3}"/>
              </a:ext>
            </a:extLst>
          </p:cNvPr>
          <p:cNvSpPr txBox="1"/>
          <p:nvPr/>
        </p:nvSpPr>
        <p:spPr>
          <a:xfrm>
            <a:off x="1714500" y="1282918"/>
            <a:ext cx="110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rgbClr val="0070C0"/>
                </a:solidFill>
                <a:cs typeface="B Nazanin" panose="00000400000000000000" pitchFamily="2" charset="-78"/>
              </a:rPr>
              <a:t>تخت</a:t>
            </a:r>
            <a:endParaRPr lang="en-US" b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185022-D5BA-4B16-883C-8F9DAFD742BF}"/>
              </a:ext>
            </a:extLst>
          </p:cNvPr>
          <p:cNvSpPr txBox="1"/>
          <p:nvPr/>
        </p:nvSpPr>
        <p:spPr>
          <a:xfrm>
            <a:off x="7341486" y="1290616"/>
            <a:ext cx="179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rgbClr val="0070C0"/>
                </a:solidFill>
                <a:cs typeface="B Nazanin" panose="00000400000000000000" pitchFamily="2" charset="-78"/>
              </a:rPr>
              <a:t>استوانه‌ای</a:t>
            </a:r>
            <a:endParaRPr lang="en-US" b="1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99A04C-E53A-41BF-AB12-1D2B4E05CE69}"/>
                  </a:ext>
                </a:extLst>
              </p:cNvPr>
              <p:cNvSpPr txBox="1"/>
              <p:nvPr/>
            </p:nvSpPr>
            <p:spPr>
              <a:xfrm>
                <a:off x="6762920" y="1946465"/>
                <a:ext cx="2947826" cy="9251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num>
                                <m:den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99A04C-E53A-41BF-AB12-1D2B4E05C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920" y="1946465"/>
                <a:ext cx="2947826" cy="925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E70BCB-7F85-4CB4-A9E8-771D997BC0FC}"/>
              </a:ext>
            </a:extLst>
          </p:cNvPr>
          <p:cNvCxnSpPr>
            <a:cxnSpLocks/>
          </p:cNvCxnSpPr>
          <p:nvPr/>
        </p:nvCxnSpPr>
        <p:spPr>
          <a:xfrm>
            <a:off x="5143500" y="1447800"/>
            <a:ext cx="0" cy="489180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40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D87E-99F4-4706-9F60-8F8E1E96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C2E206-905C-4603-95D5-A8FC29C9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انواع پیکر‌بندی‌ها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8845-AB1C-4CDC-98FF-AC30C3E840D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1" t="29051" r="24181" b="18950"/>
          <a:stretch/>
        </p:blipFill>
        <p:spPr bwMode="auto">
          <a:xfrm>
            <a:off x="533400" y="2209800"/>
            <a:ext cx="5143500" cy="2938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E0FAD56-95F7-4605-BBC0-8818CB326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787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4AE6D-9E51-435F-BE0A-D466F9305FF1}"/>
              </a:ext>
            </a:extLst>
          </p:cNvPr>
          <p:cNvSpPr txBox="1"/>
          <p:nvPr/>
        </p:nvSpPr>
        <p:spPr>
          <a:xfrm>
            <a:off x="1866900" y="5186017"/>
            <a:ext cx="2476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en.wikipedia.org/wiki/Level_sensor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B4EA0C-41E7-4CAB-A422-7D99BEFB28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23" y="1989039"/>
            <a:ext cx="3314700" cy="2879922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03C44B5-33C9-4660-BBD7-027A5EF2B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941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54EC4-E0CC-4A01-A470-AF5C9B1BEC86}"/>
              </a:ext>
            </a:extLst>
          </p:cNvPr>
          <p:cNvSpPr txBox="1"/>
          <p:nvPr/>
        </p:nvSpPr>
        <p:spPr>
          <a:xfrm>
            <a:off x="5850659" y="5084272"/>
            <a:ext cx="4817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Rodrigo T. Bento, “Design, development and application of a real-time capacitive sensor for automatically measuring liquid level 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”, </a:t>
            </a:r>
            <a:r>
              <a:rPr lang="en-US" sz="1000" b="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-ItalicMT"/>
              </a:rPr>
              <a:t>Springer Nature Switzerland AG 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,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2019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.</a:t>
            </a:r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6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D87E-99F4-4706-9F60-8F8E1E96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C2E206-905C-4603-95D5-A8FC29C9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انواع پیکر‌بندی‌ها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E0FAD56-95F7-4605-BBC0-8818CB326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7877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03C44B5-33C9-4660-BBD7-027A5EF2B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941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54EC4-E0CC-4A01-A470-AF5C9B1BEC86}"/>
              </a:ext>
            </a:extLst>
          </p:cNvPr>
          <p:cNvSpPr txBox="1"/>
          <p:nvPr/>
        </p:nvSpPr>
        <p:spPr>
          <a:xfrm>
            <a:off x="761999" y="6181134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K. T. P. K. R. M. R. Stephannie C. Mathews, “Design and Development of a Simple and Efficient Low Cost Embedded Liquid Level Measurement System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.”</a:t>
            </a:r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CBC63D-BD76-47C8-8FB1-ED69E866F88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28600" r="8663" b="14438"/>
          <a:stretch/>
        </p:blipFill>
        <p:spPr bwMode="auto">
          <a:xfrm>
            <a:off x="390524" y="1575378"/>
            <a:ext cx="9886950" cy="4114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A0B8FCA-637C-4FD3-BADB-53815E083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2019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797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D87E-99F4-4706-9F60-8F8E1E96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C2E206-905C-4603-95D5-A8FC29C9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دستیابی به پیکر‌بندی مناسب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54EC4-E0CC-4A01-A470-AF5C9B1BEC86}"/>
              </a:ext>
            </a:extLst>
          </p:cNvPr>
          <p:cNvSpPr txBox="1"/>
          <p:nvPr/>
        </p:nvSpPr>
        <p:spPr>
          <a:xfrm>
            <a:off x="1006762" y="5975033"/>
            <a:ext cx="4495801" cy="4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K. T. P. K. R. M. R. Stephannie C. Mathews, “Design and Development of a Simple and Efficient Low Cost Embedded Liquid Level Measurement System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.”</a:t>
            </a:r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1E379-01BD-4F02-B7CC-124CBA210A6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2" y="1722517"/>
            <a:ext cx="5105400" cy="3866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43D5CF-C7C0-400C-B0DD-DB927666E9A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4" t="16309" r="29404" b="10892"/>
          <a:stretch/>
        </p:blipFill>
        <p:spPr bwMode="auto">
          <a:xfrm>
            <a:off x="7048500" y="1600200"/>
            <a:ext cx="2171700" cy="3403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234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D87E-99F4-4706-9F60-8F8E1E96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C2E206-905C-4603-95D5-A8FC29C9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پیکربندی کابل کواکسیال شیلددار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54EC4-E0CC-4A01-A470-AF5C9B1BEC86}"/>
              </a:ext>
            </a:extLst>
          </p:cNvPr>
          <p:cNvSpPr txBox="1"/>
          <p:nvPr/>
        </p:nvSpPr>
        <p:spPr>
          <a:xfrm>
            <a:off x="1446761" y="6075246"/>
            <a:ext cx="7774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B. </a:t>
            </a:r>
            <a:r>
              <a:rPr lang="en-US" sz="900" b="0" i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Jin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, X. Liu, Q. Bai, D. Wang </a:t>
            </a:r>
            <a:r>
              <a:rPr lang="ar-BH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و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Y. Wang, “Design and Implementation of an Intrinsically Safe Liquid-Level Sensor Using Coaxial Cable 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”,</a:t>
            </a:r>
            <a:r>
              <a:rPr lang="en-US" sz="900" b="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-ItalicMT"/>
              </a:rPr>
              <a:t>sensors 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,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2015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.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7" name="Picture 6" descr="Coax Cable RG59 Single Core -">
            <a:extLst>
              <a:ext uri="{FF2B5EF4-FFF2-40B4-BE49-F238E27FC236}">
                <a16:creationId xmlns:a16="http://schemas.microsoft.com/office/drawing/2014/main" id="{7331C7C2-ED7D-4EEB-BA99-7135D1E938E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16" b="33693"/>
          <a:stretch/>
        </p:blipFill>
        <p:spPr bwMode="auto">
          <a:xfrm>
            <a:off x="609600" y="2762250"/>
            <a:ext cx="3232150" cy="1333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65FCD7-9D7F-4855-B99D-AAC185AAE36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r="3187" b="7213"/>
          <a:stretch/>
        </p:blipFill>
        <p:spPr bwMode="auto">
          <a:xfrm>
            <a:off x="4000500" y="2019300"/>
            <a:ext cx="5823123" cy="33212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0381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D87E-99F4-4706-9F60-8F8E1E96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C2E206-905C-4603-95D5-A8FC29C9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پیکربندی کابل کواکسیال شیلددار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54EC4-E0CC-4A01-A470-AF5C9B1BEC86}"/>
              </a:ext>
            </a:extLst>
          </p:cNvPr>
          <p:cNvSpPr txBox="1"/>
          <p:nvPr/>
        </p:nvSpPr>
        <p:spPr>
          <a:xfrm>
            <a:off x="1446761" y="6075246"/>
            <a:ext cx="7774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B. </a:t>
            </a:r>
            <a:r>
              <a:rPr lang="en-US" sz="900" b="0" i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Jin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, X. Liu, Q. Bai, D. Wang </a:t>
            </a:r>
            <a:r>
              <a:rPr lang="ar-BH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و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Y. Wang, “Design and Implementation of an Intrinsically Safe Liquid-Level Sensor Using Coaxial Cable 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”,</a:t>
            </a:r>
            <a:r>
              <a:rPr lang="en-US" sz="900" b="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-ItalicMT"/>
              </a:rPr>
              <a:t>sensors 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,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2015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.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98235-62EC-4C92-9B56-3D8BF6F30D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93" y="1496356"/>
            <a:ext cx="6582814" cy="41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41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D87E-99F4-4706-9F60-8F8E1E96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C2E206-905C-4603-95D5-A8FC29C9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پیکربندی کابل کواکسیال شیلددار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54EC4-E0CC-4A01-A470-AF5C9B1BEC86}"/>
              </a:ext>
            </a:extLst>
          </p:cNvPr>
          <p:cNvSpPr txBox="1"/>
          <p:nvPr/>
        </p:nvSpPr>
        <p:spPr>
          <a:xfrm>
            <a:off x="1437755" y="5562600"/>
            <a:ext cx="38872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B. </a:t>
            </a:r>
            <a:r>
              <a:rPr lang="en-US" sz="900" b="0" i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Jin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, X. Liu, Q. Bai, D. Wang </a:t>
            </a:r>
            <a:r>
              <a:rPr lang="ar-BH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و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Y. Wang, “Design and Implementation of an Intrinsically Safe Liquid-Level Sensor Using Coaxial Cable 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”,</a:t>
            </a:r>
            <a:r>
              <a:rPr lang="en-US" sz="900" b="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-ItalicMT"/>
              </a:rPr>
              <a:t>sensors 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,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2015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.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C71E9B-9AF2-4671-BD9E-A989FF5546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773079"/>
            <a:ext cx="6229350" cy="3642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D17AA-72EF-42B1-A384-2C1A48A4F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209800"/>
            <a:ext cx="3110084" cy="2634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DE46B8-10E9-4F9E-A0C1-E54512253FD1}"/>
              </a:ext>
            </a:extLst>
          </p:cNvPr>
          <p:cNvSpPr txBox="1"/>
          <p:nvPr/>
        </p:nvSpPr>
        <p:spPr>
          <a:xfrm>
            <a:off x="6400800" y="5562599"/>
            <a:ext cx="38100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A. Q. e. al, “Design of capacitive sensor for water level measurement 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”,</a:t>
            </a:r>
            <a:r>
              <a:rPr lang="en-US" sz="900" b="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-ItalicMT"/>
              </a:rPr>
              <a:t>Journal of Physics: Conference Series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.2016 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,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9105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D87E-99F4-4706-9F60-8F8E1E96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C2E206-905C-4603-95D5-A8FC29C9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پیکربندی کابل کواکسیال شیلددار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54EC4-E0CC-4A01-A470-AF5C9B1BEC86}"/>
              </a:ext>
            </a:extLst>
          </p:cNvPr>
          <p:cNvSpPr txBox="1"/>
          <p:nvPr/>
        </p:nvSpPr>
        <p:spPr>
          <a:xfrm>
            <a:off x="1446761" y="6075246"/>
            <a:ext cx="7774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B. </a:t>
            </a:r>
            <a:r>
              <a:rPr lang="en-US" sz="900" b="0" i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Jin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, X. Liu, Q. Bai, D. Wang </a:t>
            </a:r>
            <a:r>
              <a:rPr lang="ar-BH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و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Y. Wang, “Design and Implementation of an Intrinsically Safe Liquid-Level Sensor Using Coaxial Cable 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”,</a:t>
            </a:r>
            <a:r>
              <a:rPr lang="en-US" sz="900" b="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-ItalicMT"/>
              </a:rPr>
              <a:t>sensors 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,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2015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.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4ECB1-7D4C-40D1-BCC5-0B6EEC39B91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" r="4119" b="10354"/>
          <a:stretch/>
        </p:blipFill>
        <p:spPr bwMode="auto">
          <a:xfrm>
            <a:off x="1714500" y="1485900"/>
            <a:ext cx="6934200" cy="441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9893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D87E-99F4-4706-9F60-8F8E1E96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C2E206-905C-4603-95D5-A8FC29C9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معادلات حاکم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54EC4-E0CC-4A01-A470-AF5C9B1BEC86}"/>
              </a:ext>
            </a:extLst>
          </p:cNvPr>
          <p:cNvSpPr txBox="1"/>
          <p:nvPr/>
        </p:nvSpPr>
        <p:spPr>
          <a:xfrm>
            <a:off x="6697518" y="4953000"/>
            <a:ext cx="388723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B. </a:t>
            </a:r>
            <a:r>
              <a:rPr lang="en-US" sz="900" b="0" i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Jin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, X. Liu, Q. Bai, D. Wang </a:t>
            </a:r>
            <a:r>
              <a:rPr lang="ar-BH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و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Y. Wang, “Design and Implementation of an Intrinsically Safe Liquid-Level Sensor Using Coaxial Cable 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”,</a:t>
            </a:r>
            <a:r>
              <a:rPr lang="en-US" sz="900" b="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-ItalicMT"/>
              </a:rPr>
              <a:t>sensors </a:t>
            </a:r>
            <a:r>
              <a:rPr lang="en-US" sz="10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,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2015</a:t>
            </a:r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BNazanin"/>
              </a:rPr>
              <a:t>.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C8FA5-8530-4831-B080-E80A6656CBF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" r="4119" b="10354"/>
          <a:stretch/>
        </p:blipFill>
        <p:spPr bwMode="auto">
          <a:xfrm>
            <a:off x="6697518" y="2014180"/>
            <a:ext cx="3825766" cy="2829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051316-0682-497C-B1C2-9CBAA4426841}"/>
                  </a:ext>
                </a:extLst>
              </p:cNvPr>
              <p:cNvSpPr txBox="1"/>
              <p:nvPr/>
            </p:nvSpPr>
            <p:spPr>
              <a:xfrm>
                <a:off x="240145" y="1603331"/>
                <a:ext cx="6276404" cy="975845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func>
                            <m:func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sz="2000" b="1" i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sz="2000" b="1" i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051316-0682-497C-B1C2-9CBAA4426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45" y="1603331"/>
                <a:ext cx="6276404" cy="9758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7B4E6C-213B-41DE-A1F9-8692AA5CE930}"/>
                  </a:ext>
                </a:extLst>
              </p:cNvPr>
              <p:cNvSpPr txBox="1"/>
              <p:nvPr/>
            </p:nvSpPr>
            <p:spPr>
              <a:xfrm>
                <a:off x="225136" y="3352800"/>
                <a:ext cx="6276404" cy="97533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func>
                            <m:func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sz="2000" b="1" i="0">
                          <a:latin typeface="Cambria Math" panose="02040503050406030204" pitchFamily="18" charset="0"/>
                        </a:rPr>
                        <m:t>+  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7B4E6C-213B-41DE-A1F9-8692AA5CE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36" y="3352800"/>
                <a:ext cx="6276404" cy="975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1A2D40-9366-4E6C-AC37-54612C42E72D}"/>
                  </a:ext>
                </a:extLst>
              </p:cNvPr>
              <p:cNvSpPr txBox="1"/>
              <p:nvPr/>
            </p:nvSpPr>
            <p:spPr>
              <a:xfrm>
                <a:off x="225136" y="5029200"/>
                <a:ext cx="6276404" cy="975973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2000" b="1" i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1A2D40-9366-4E6C-AC37-54612C42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36" y="5029200"/>
                <a:ext cx="6276404" cy="9759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79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D87E-99F4-4706-9F60-8F8E1E965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C2E206-905C-4603-95D5-A8FC29C9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معادلات حاکم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051316-0682-497C-B1C2-9CBAA4426841}"/>
                  </a:ext>
                </a:extLst>
              </p:cNvPr>
              <p:cNvSpPr txBox="1"/>
              <p:nvPr/>
            </p:nvSpPr>
            <p:spPr>
              <a:xfrm>
                <a:off x="185882" y="1341672"/>
                <a:ext cx="3613727" cy="622543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sz="12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func>
                            <m:func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sz="1200" b="1" i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en-US" sz="12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sz="1200" b="1" i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sub>
                      </m:sSub>
                      <m:r>
                        <a:rPr lang="en-US" sz="12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051316-0682-497C-B1C2-9CBAA4426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2" y="1341672"/>
                <a:ext cx="3613727" cy="622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7B4E6C-213B-41DE-A1F9-8692AA5CE930}"/>
                  </a:ext>
                </a:extLst>
              </p:cNvPr>
              <p:cNvSpPr txBox="1"/>
              <p:nvPr/>
            </p:nvSpPr>
            <p:spPr>
              <a:xfrm>
                <a:off x="185882" y="2133600"/>
                <a:ext cx="3613726" cy="622222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2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200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en-US" sz="12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b>
                      </m:sSub>
                      <m:r>
                        <a:rPr lang="en-US" sz="1200" b="1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func>
                            <m:func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  <m:r>
                        <a:rPr lang="en-US" sz="1200" b="1" i="0">
                          <a:latin typeface="Cambria Math" panose="02040503050406030204" pitchFamily="18" charset="0"/>
                        </a:rPr>
                        <m:t>+  </m:t>
                      </m:r>
                      <m:f>
                        <m:f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7B4E6C-213B-41DE-A1F9-8692AA5CE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2" y="2133600"/>
                <a:ext cx="3613726" cy="6222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1A2D40-9366-4E6C-AC37-54612C42E72D}"/>
                  </a:ext>
                </a:extLst>
              </p:cNvPr>
              <p:cNvSpPr txBox="1"/>
              <p:nvPr/>
            </p:nvSpPr>
            <p:spPr>
              <a:xfrm>
                <a:off x="185882" y="2925207"/>
                <a:ext cx="3613726" cy="622543"/>
              </a:xfrm>
              <a:prstGeom prst="rect">
                <a:avLst/>
              </a:prstGeom>
              <a:ln w="381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1200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2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2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sub>
                      </m:sSub>
                      <m:r>
                        <a:rPr lang="en-US" sz="1200" b="1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2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200" b="1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1" i="0">
                                  <a:latin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2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1" i="1">
                                          <a:latin typeface="Cambria Math" panose="02040503050406030204" pitchFamily="18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sz="1200" b="1" i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1A2D40-9366-4E6C-AC37-54612C42E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2" y="2925207"/>
                <a:ext cx="3613726" cy="622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D115DE0-DBF0-4C4C-92EF-F0E1357A64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4628164"/>
                  </p:ext>
                </p:extLst>
              </p:nvPr>
            </p:nvGraphicFramePr>
            <p:xfrm>
              <a:off x="3886200" y="1269412"/>
              <a:ext cx="6702860" cy="5404350"/>
            </p:xfrm>
            <a:graphic>
              <a:graphicData uri="http://schemas.openxmlformats.org/drawingml/2006/table">
                <a:tbl>
                  <a:tblPr rtl="1" firstRow="1" firstCol="1" bandRow="1">
                    <a:tableStyleId>{93296810-A885-4BE3-A3E7-6D5BEEA58F35}</a:tableStyleId>
                  </a:tblPr>
                  <a:tblGrid>
                    <a:gridCol w="1073815">
                      <a:extLst>
                        <a:ext uri="{9D8B030D-6E8A-4147-A177-3AD203B41FA5}">
                          <a16:colId xmlns:a16="http://schemas.microsoft.com/office/drawing/2014/main" val="3946676259"/>
                        </a:ext>
                      </a:extLst>
                    </a:gridCol>
                    <a:gridCol w="2959735">
                      <a:extLst>
                        <a:ext uri="{9D8B030D-6E8A-4147-A177-3AD203B41FA5}">
                          <a16:colId xmlns:a16="http://schemas.microsoft.com/office/drawing/2014/main" val="1951414886"/>
                        </a:ext>
                      </a:extLst>
                    </a:gridCol>
                    <a:gridCol w="1715656">
                      <a:extLst>
                        <a:ext uri="{9D8B030D-6E8A-4147-A177-3AD203B41FA5}">
                          <a16:colId xmlns:a16="http://schemas.microsoft.com/office/drawing/2014/main" val="849670588"/>
                        </a:ext>
                      </a:extLst>
                    </a:gridCol>
                    <a:gridCol w="953654">
                      <a:extLst>
                        <a:ext uri="{9D8B030D-6E8A-4147-A177-3AD203B41FA5}">
                          <a16:colId xmlns:a16="http://schemas.microsoft.com/office/drawing/2014/main" val="59512119"/>
                        </a:ext>
                      </a:extLst>
                    </a:gridCol>
                  </a:tblGrid>
                  <a:tr h="376293"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توضیح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واحد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57800340"/>
                      </a:ext>
                    </a:extLst>
                  </a:tr>
                  <a:tr h="571500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𝛆</m:t>
                                    </m:r>
                                  </m:e>
                                  <m:sub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ثابت گذردهی خلا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8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sz="18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18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𝟖𝟓</m:t>
                                </m:r>
                                <m:r>
                                  <a:rPr lang="en-US" sz="18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× </m:t>
                                </m:r>
                                <m:sSup>
                                  <m:sSupPr>
                                    <m:ctrlPr>
                                      <a:rPr lang="en-US" sz="18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e>
                                  <m:sup>
                                    <m:r>
                                      <a:rPr lang="en-US" sz="18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𝐅</m:t>
                                    </m:r>
                                  </m:num>
                                  <m:den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49965767"/>
                      </a:ext>
                    </a:extLst>
                  </a:tr>
                  <a:tr h="388574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𝛆</m:t>
                                    </m:r>
                                  </m:e>
                                  <m:sub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 ضریب گذردهی نسبی لایه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PE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62512124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𝛆</m:t>
                                    </m:r>
                                  </m:e>
                                  <m:sub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 ضریب گذردهی نسبی لایه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PVC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04995528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قطر لایه رسانای داخلی یا مغزی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𝟕𝟓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88755349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 قطر لایه محافظ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PE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58993512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قطر لایه رسانای خارجی یا شیلد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19942040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قطر کلی کابل یا لایه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PVC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𝐦𝐦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1107782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𝐇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ارتفاع کلی کابل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41685918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e>
                                  <m:sub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ارتفاع وزنه ثابت مرجع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6877462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ارتفاع مایع درون مخزن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33280933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𝛅</m:t>
                                    </m:r>
                                  </m:e>
                                  <m:sub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ارتفاع مایع مازاد مرجع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~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82801948"/>
                      </a:ext>
                    </a:extLst>
                  </a:tr>
                  <a:tr h="770038">
                    <a:tc>
                      <a:txBody>
                        <a:bodyPr/>
                        <a:lstStyle/>
                        <a:p>
                          <a:pPr marL="0" marR="0" algn="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b>
                                    <m:r>
                                      <a:rPr lang="en-US" sz="2000" b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ظرفیت خازن مرجع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𝟏𝟑𝟒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𝟕𝟔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𝐩𝐅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885101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D115DE0-DBF0-4C4C-92EF-F0E1357A64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4628164"/>
                  </p:ext>
                </p:extLst>
              </p:nvPr>
            </p:nvGraphicFramePr>
            <p:xfrm>
              <a:off x="3886200" y="1269412"/>
              <a:ext cx="6702860" cy="5404350"/>
            </p:xfrm>
            <a:graphic>
              <a:graphicData uri="http://schemas.openxmlformats.org/drawingml/2006/table">
                <a:tbl>
                  <a:tblPr rtl="1" firstRow="1" firstCol="1" bandRow="1">
                    <a:tableStyleId>{93296810-A885-4BE3-A3E7-6D5BEEA58F35}</a:tableStyleId>
                  </a:tblPr>
                  <a:tblGrid>
                    <a:gridCol w="1073815">
                      <a:extLst>
                        <a:ext uri="{9D8B030D-6E8A-4147-A177-3AD203B41FA5}">
                          <a16:colId xmlns:a16="http://schemas.microsoft.com/office/drawing/2014/main" val="3946676259"/>
                        </a:ext>
                      </a:extLst>
                    </a:gridCol>
                    <a:gridCol w="2959735">
                      <a:extLst>
                        <a:ext uri="{9D8B030D-6E8A-4147-A177-3AD203B41FA5}">
                          <a16:colId xmlns:a16="http://schemas.microsoft.com/office/drawing/2014/main" val="1951414886"/>
                        </a:ext>
                      </a:extLst>
                    </a:gridCol>
                    <a:gridCol w="1715656">
                      <a:extLst>
                        <a:ext uri="{9D8B030D-6E8A-4147-A177-3AD203B41FA5}">
                          <a16:colId xmlns:a16="http://schemas.microsoft.com/office/drawing/2014/main" val="849670588"/>
                        </a:ext>
                      </a:extLst>
                    </a:gridCol>
                    <a:gridCol w="953654">
                      <a:extLst>
                        <a:ext uri="{9D8B030D-6E8A-4147-A177-3AD203B41FA5}">
                          <a16:colId xmlns:a16="http://schemas.microsoft.com/office/drawing/2014/main" val="59512119"/>
                        </a:ext>
                      </a:extLst>
                    </a:gridCol>
                  </a:tblGrid>
                  <a:tr h="376293"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پارامتر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توضیح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مقدار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واحد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57800340"/>
                      </a:ext>
                    </a:extLst>
                  </a:tr>
                  <a:tr h="6084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66000" r="-527841" b="-727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ثابت گذردهی خلا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66000" r="-57295" b="-727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66000" r="-2548" b="-727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9965767"/>
                      </a:ext>
                    </a:extLst>
                  </a:tr>
                  <a:tr h="3885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263492" r="-527841" b="-1053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 ضریب گذردهی نسبی لایه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PE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263492" r="-57295" b="-1053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263492" r="-2548" b="-10539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2512124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381667" r="-527841" b="-10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 ضریب گذردهی نسبی لایه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PVC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381667" r="-57295" b="-10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381667" r="-2548" b="-10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4995528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489831" r="-527841" b="-9237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قطر لایه رسانای داخلی یا مغزی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489831" r="-57295" b="-9237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489831" r="-2548" b="-9237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8755349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580000" r="-527841" b="-8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 قطر لایه محافظ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PE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580000" r="-57295" b="-8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580000" r="-2548" b="-8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58993512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691525" r="-527841" b="-7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قطر لایه رسانای خارجی یا شیلد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691525" r="-57295" b="-722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691525" r="-2548" b="-722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9942040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778333" r="-527841" b="-6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قطر کلی کابل یا لایه </a:t>
                          </a:r>
                          <a:r>
                            <a:rPr lang="en-US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PVC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778333" r="-57295" b="-6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778333" r="-2548" b="-6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107782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893220" r="-527841" b="-5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ارتفاع کلی کابل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893220" r="-57295" b="-520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893220" r="-2548" b="-5203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1685918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976667" r="-52784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ارتفاع وزنه ثابت مرجع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976667" r="-57295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976667" r="-2548" b="-41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6877462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1094915" r="-527841" b="-3186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ارتفاع مایع درون مخزن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1094915" r="-57295" b="-3186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1094915" r="-2548" b="-3186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3280933"/>
                      </a:ext>
                    </a:extLst>
                  </a:tr>
                  <a:tr h="3623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1175000" r="-527841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ارتفاع مایع مازاد مرجع</a:t>
                          </a:r>
                          <a:endParaRPr lang="en-US" sz="2000" b="1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1175000" r="-57295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1175000" r="-2548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2801948"/>
                      </a:ext>
                    </a:extLst>
                  </a:tr>
                  <a:tr h="7700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68" t="-607143" r="-527841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rtl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a-IR" sz="2000" b="1" dirty="0">
                              <a:solidFill>
                                <a:schemeClr val="tx1"/>
                              </a:solidFill>
                              <a:effectLst/>
                              <a:cs typeface="B Nazanin" panose="00000400000000000000" pitchFamily="2" charset="-78"/>
                            </a:rPr>
                            <a:t>ظرفیت خازن مرجع</a:t>
                          </a:r>
                          <a:endParaRPr lang="en-US" sz="2000" b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36299" t="-607143" r="-57295" b="-1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01911" t="-607143" r="-2548" b="-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5101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36985F-938F-4150-938B-42F7534498B5}"/>
                  </a:ext>
                </a:extLst>
              </p:cNvPr>
              <p:cNvSpPr txBox="1"/>
              <p:nvPr/>
            </p:nvSpPr>
            <p:spPr>
              <a:xfrm>
                <a:off x="185882" y="4610100"/>
                <a:ext cx="3509818" cy="1200329"/>
              </a:xfrm>
              <a:prstGeom prst="rect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>
                          <a:latin typeface="Cambria Math" panose="02040503050406030204" pitchFamily="18" charset="0"/>
                        </a:rPr>
                        <m:t>𝟏𝟑𝟒</m:t>
                      </m:r>
                      <m:r>
                        <a:rPr lang="en-US" sz="24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latin typeface="Cambria Math" panose="02040503050406030204" pitchFamily="18" charset="0"/>
                        </a:rPr>
                        <m:t>𝟕𝟔</m:t>
                      </m:r>
                      <m:r>
                        <a:rPr lang="en-US" sz="24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0">
                          <a:latin typeface="Cambria Math" panose="02040503050406030204" pitchFamily="18" charset="0"/>
                        </a:rPr>
                        <m:t>𝟕𝟑𝟏</m:t>
                      </m:r>
                      <m:r>
                        <a:rPr lang="en-US" sz="24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>
                          <a:latin typeface="Cambria Math" panose="02040503050406030204" pitchFamily="18" charset="0"/>
                        </a:rPr>
                        <m:t>𝟗𝟖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  <m:r>
                        <a:rPr lang="en-US" sz="2400" b="1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𝟏𝟑𝟒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𝟕𝟔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𝟖𝟔𝟔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𝟕𝟒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𝒑𝑭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36985F-938F-4150-938B-42F753449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82" y="4610100"/>
                <a:ext cx="3509818" cy="1200329"/>
              </a:xfrm>
              <a:prstGeom prst="rect">
                <a:avLst/>
              </a:prstGeom>
              <a:blipFill>
                <a:blip r:embed="rId6"/>
                <a:stretch>
                  <a:fillRect b="-3398"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18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39138-6949-4744-B0B2-AB85EB6D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6E7484-4B98-4473-892B-32E1C0CA1D0D}"/>
              </a:ext>
            </a:extLst>
          </p:cNvPr>
          <p:cNvGrpSpPr/>
          <p:nvPr/>
        </p:nvGrpSpPr>
        <p:grpSpPr>
          <a:xfrm>
            <a:off x="4368046" y="1101955"/>
            <a:ext cx="2007757" cy="890986"/>
            <a:chOff x="8376572" y="2895600"/>
            <a:chExt cx="2007757" cy="8909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35162BE-D591-417B-BF09-0EEE5CC4719A}"/>
                </a:ext>
              </a:extLst>
            </p:cNvPr>
            <p:cNvSpPr/>
            <p:nvPr/>
          </p:nvSpPr>
          <p:spPr>
            <a:xfrm>
              <a:off x="8376572" y="2895600"/>
              <a:ext cx="2007757" cy="890986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B64856-C8BC-4D04-83B8-B9A81431DCF4}"/>
                </a:ext>
              </a:extLst>
            </p:cNvPr>
            <p:cNvSpPr txBox="1"/>
            <p:nvPr/>
          </p:nvSpPr>
          <p:spPr>
            <a:xfrm>
              <a:off x="8460102" y="3017927"/>
              <a:ext cx="184069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rtl="1"/>
              <a:r>
                <a:rPr lang="fa-IR" sz="3600" b="1" dirty="0">
                  <a:cs typeface="B Titr" panose="00000700000000000000" pitchFamily="2" charset="-78"/>
                </a:rPr>
                <a:t>مقدمه</a:t>
              </a:r>
              <a:endParaRPr lang="en-US" b="1" dirty="0">
                <a:cs typeface="B Titr" panose="00000700000000000000" pitchFamily="2" charset="-78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F3AEE6-66B7-4006-8201-1A4480207C1A}"/>
              </a:ext>
            </a:extLst>
          </p:cNvPr>
          <p:cNvGrpSpPr/>
          <p:nvPr/>
        </p:nvGrpSpPr>
        <p:grpSpPr>
          <a:xfrm>
            <a:off x="4368046" y="2045245"/>
            <a:ext cx="2007757" cy="890986"/>
            <a:chOff x="6172200" y="2895600"/>
            <a:chExt cx="2007757" cy="89098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856E29-9F41-4C2F-BA92-9506C129ACD7}"/>
                </a:ext>
              </a:extLst>
            </p:cNvPr>
            <p:cNvSpPr/>
            <p:nvPr/>
          </p:nvSpPr>
          <p:spPr>
            <a:xfrm>
              <a:off x="6172200" y="2895600"/>
              <a:ext cx="2007757" cy="890986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FDED5C-8BB6-4E61-AB3C-39DE5AADAEBD}"/>
                </a:ext>
              </a:extLst>
            </p:cNvPr>
            <p:cNvSpPr txBox="1"/>
            <p:nvPr/>
          </p:nvSpPr>
          <p:spPr>
            <a:xfrm>
              <a:off x="6255730" y="3017927"/>
              <a:ext cx="184069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rtl="1"/>
              <a:r>
                <a:rPr lang="fa-IR" sz="3600" b="1" dirty="0">
                  <a:cs typeface="B Titr" panose="00000700000000000000" pitchFamily="2" charset="-78"/>
                </a:rPr>
                <a:t>پیکر‌بندی</a:t>
              </a:r>
              <a:endParaRPr lang="en-US" b="1" dirty="0">
                <a:cs typeface="B Titr" panose="00000700000000000000" pitchFamily="2" charset="-78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ECF8CE-D649-4459-AE93-8C3D82341604}"/>
              </a:ext>
            </a:extLst>
          </p:cNvPr>
          <p:cNvGrpSpPr/>
          <p:nvPr/>
        </p:nvGrpSpPr>
        <p:grpSpPr>
          <a:xfrm>
            <a:off x="4368046" y="2988535"/>
            <a:ext cx="2007757" cy="890986"/>
            <a:chOff x="4012044" y="2895600"/>
            <a:chExt cx="2007757" cy="89098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9F26060-A807-4265-A76E-589A7AD9366D}"/>
                </a:ext>
              </a:extLst>
            </p:cNvPr>
            <p:cNvSpPr/>
            <p:nvPr/>
          </p:nvSpPr>
          <p:spPr>
            <a:xfrm>
              <a:off x="4012044" y="2895600"/>
              <a:ext cx="2007757" cy="890986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2BEDA6-3371-44C4-84FA-5F03F8A7A2EF}"/>
                </a:ext>
              </a:extLst>
            </p:cNvPr>
            <p:cNvSpPr txBox="1"/>
            <p:nvPr/>
          </p:nvSpPr>
          <p:spPr>
            <a:xfrm>
              <a:off x="4095574" y="3017927"/>
              <a:ext cx="184069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rtl="1"/>
              <a:r>
                <a:rPr lang="fa-IR" sz="3600" b="1" dirty="0">
                  <a:cs typeface="B Titr" panose="00000700000000000000" pitchFamily="2" charset="-78"/>
                </a:rPr>
                <a:t>مکانیک</a:t>
              </a:r>
              <a:endParaRPr lang="en-US" b="1" dirty="0">
                <a:cs typeface="B Titr" panose="00000700000000000000" pitchFamily="2" charset="-78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A83402-B9DB-41A6-BB43-E87FA4B5F078}"/>
              </a:ext>
            </a:extLst>
          </p:cNvPr>
          <p:cNvGrpSpPr/>
          <p:nvPr/>
        </p:nvGrpSpPr>
        <p:grpSpPr>
          <a:xfrm>
            <a:off x="4368045" y="4875115"/>
            <a:ext cx="2007758" cy="890986"/>
            <a:chOff x="1891201" y="2895600"/>
            <a:chExt cx="2007758" cy="8909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9031515-D776-4F98-A2CA-1CAF093638EB}"/>
                </a:ext>
              </a:extLst>
            </p:cNvPr>
            <p:cNvSpPr/>
            <p:nvPr/>
          </p:nvSpPr>
          <p:spPr>
            <a:xfrm>
              <a:off x="1891202" y="2895600"/>
              <a:ext cx="2007757" cy="890986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BECF1B-621B-4D7E-A941-358F83F4B569}"/>
                </a:ext>
              </a:extLst>
            </p:cNvPr>
            <p:cNvSpPr txBox="1"/>
            <p:nvPr/>
          </p:nvSpPr>
          <p:spPr>
            <a:xfrm>
              <a:off x="1891201" y="3048705"/>
              <a:ext cx="200775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rtl="1"/>
              <a:r>
                <a:rPr lang="fa-IR" sz="3200" b="1" dirty="0">
                  <a:cs typeface="B Titr" panose="00000700000000000000" pitchFamily="2" charset="-78"/>
                </a:rPr>
                <a:t>برنامه‌نویسی</a:t>
              </a:r>
              <a:endParaRPr lang="en-US" b="1" dirty="0">
                <a:cs typeface="B Titr" panose="00000700000000000000" pitchFamily="2" charset="-7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9921A4-9FFF-4FD4-B004-87B4B27CBB13}"/>
              </a:ext>
            </a:extLst>
          </p:cNvPr>
          <p:cNvGrpSpPr/>
          <p:nvPr/>
        </p:nvGrpSpPr>
        <p:grpSpPr>
          <a:xfrm>
            <a:off x="4368046" y="5818407"/>
            <a:ext cx="2007757" cy="890986"/>
            <a:chOff x="-309706" y="2895600"/>
            <a:chExt cx="2007757" cy="89098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AE60EB-C214-4486-9489-1A81AA0858E7}"/>
                </a:ext>
              </a:extLst>
            </p:cNvPr>
            <p:cNvSpPr/>
            <p:nvPr/>
          </p:nvSpPr>
          <p:spPr>
            <a:xfrm>
              <a:off x="-309706" y="2895600"/>
              <a:ext cx="2007757" cy="890986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C49A7-9B85-4E5F-A1A8-A64D3D9C81F8}"/>
                </a:ext>
              </a:extLst>
            </p:cNvPr>
            <p:cNvSpPr txBox="1"/>
            <p:nvPr/>
          </p:nvSpPr>
          <p:spPr>
            <a:xfrm>
              <a:off x="-226176" y="3017927"/>
              <a:ext cx="184069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rtl="1"/>
              <a:r>
                <a:rPr lang="fa-IR" sz="3600" b="1" dirty="0">
                  <a:cs typeface="B Titr" panose="00000700000000000000" pitchFamily="2" charset="-78"/>
                </a:rPr>
                <a:t>نتایج</a:t>
              </a:r>
              <a:endParaRPr lang="en-US" b="1" dirty="0">
                <a:cs typeface="B Titr" panose="00000700000000000000" pitchFamily="2" charset="-78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85AEB7-0DDF-43AF-B0A2-6D8E094F7CAC}"/>
              </a:ext>
            </a:extLst>
          </p:cNvPr>
          <p:cNvGrpSpPr/>
          <p:nvPr/>
        </p:nvGrpSpPr>
        <p:grpSpPr>
          <a:xfrm>
            <a:off x="4368046" y="3931825"/>
            <a:ext cx="2007757" cy="890986"/>
            <a:chOff x="5092121" y="4457700"/>
            <a:chExt cx="2007757" cy="89098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8CD2F5-7255-4E60-8D42-EE6698A855DD}"/>
                </a:ext>
              </a:extLst>
            </p:cNvPr>
            <p:cNvSpPr/>
            <p:nvPr/>
          </p:nvSpPr>
          <p:spPr>
            <a:xfrm>
              <a:off x="5092121" y="4457700"/>
              <a:ext cx="2007757" cy="890986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4A4B3D-2E9A-4E33-8377-87EBF3F179CE}"/>
                </a:ext>
              </a:extLst>
            </p:cNvPr>
            <p:cNvSpPr txBox="1"/>
            <p:nvPr/>
          </p:nvSpPr>
          <p:spPr>
            <a:xfrm>
              <a:off x="5175651" y="4587721"/>
              <a:ext cx="1840696" cy="6309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rtl="1"/>
              <a:r>
                <a:rPr lang="fa-IR" sz="3500" b="1" dirty="0">
                  <a:cs typeface="B Titr" panose="00000700000000000000" pitchFamily="2" charset="-78"/>
                </a:rPr>
                <a:t>الکترونیک</a:t>
              </a:r>
              <a:endParaRPr lang="en-US" sz="3500" b="1" dirty="0">
                <a:cs typeface="B Titr" panose="00000700000000000000" pitchFamily="2" charset="-78"/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045E1A31-71DB-4382-A156-7FB96528C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24" y="173351"/>
            <a:ext cx="9906000" cy="876300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مراحل ارائه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9154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7020-5EFE-4333-9E5D-8E6DCA83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C4F8D5-0E23-47AC-BC60-6C1F3990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طراحی کیس محافظ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04066-DCD1-4C77-B247-1322753A7CC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0" r="3417"/>
          <a:stretch/>
        </p:blipFill>
        <p:spPr>
          <a:xfrm>
            <a:off x="361950" y="1852757"/>
            <a:ext cx="4751361" cy="3760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21EA2-E9A6-4C95-9B96-C0D56408E3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26" y="1852757"/>
            <a:ext cx="4880736" cy="37604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17BCE8-190E-4FA1-A4B0-8F2DBF7AAFF9}"/>
              </a:ext>
            </a:extLst>
          </p:cNvPr>
          <p:cNvCxnSpPr>
            <a:cxnSpLocks/>
          </p:cNvCxnSpPr>
          <p:nvPr/>
        </p:nvCxnSpPr>
        <p:spPr>
          <a:xfrm>
            <a:off x="5334000" y="1295400"/>
            <a:ext cx="0" cy="54093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73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7020-5EFE-4333-9E5D-8E6DCA83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C4F8D5-0E23-47AC-BC60-6C1F3990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طراحی ساختار اتصال کابل به وزنه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17BCE8-190E-4FA1-A4B0-8F2DBF7AAFF9}"/>
              </a:ext>
            </a:extLst>
          </p:cNvPr>
          <p:cNvCxnSpPr>
            <a:cxnSpLocks/>
          </p:cNvCxnSpPr>
          <p:nvPr/>
        </p:nvCxnSpPr>
        <p:spPr>
          <a:xfrm>
            <a:off x="5486400" y="1295400"/>
            <a:ext cx="0" cy="54093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76B0A88-440E-4921-B123-7B02DCFF5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3354" b="5377"/>
          <a:stretch/>
        </p:blipFill>
        <p:spPr bwMode="auto">
          <a:xfrm>
            <a:off x="266700" y="1828800"/>
            <a:ext cx="4952999" cy="39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AD0399-9B53-476D-AB05-7342A6C30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1828800"/>
            <a:ext cx="4787896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6564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7020-5EFE-4333-9E5D-8E6DCA83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C4F8D5-0E23-47AC-BC60-6C1F3990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پیاده‌سازی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17BCE8-190E-4FA1-A4B0-8F2DBF7AAFF9}"/>
              </a:ext>
            </a:extLst>
          </p:cNvPr>
          <p:cNvCxnSpPr>
            <a:cxnSpLocks/>
          </p:cNvCxnSpPr>
          <p:nvPr/>
        </p:nvCxnSpPr>
        <p:spPr>
          <a:xfrm>
            <a:off x="5334000" y="1295400"/>
            <a:ext cx="0" cy="54093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7296B20-270F-457E-A709-4357F33CE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425" y="1877147"/>
            <a:ext cx="5308599" cy="3981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2A699-5077-4132-8A4E-B7EAFC8A9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5293" y="1904278"/>
            <a:ext cx="5308600" cy="39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8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7020-5EFE-4333-9E5D-8E6DCA83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C4F8D5-0E23-47AC-BC60-6C1F3990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پیاده‌سازی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17BCE8-190E-4FA1-A4B0-8F2DBF7AAFF9}"/>
              </a:ext>
            </a:extLst>
          </p:cNvPr>
          <p:cNvCxnSpPr>
            <a:cxnSpLocks/>
          </p:cNvCxnSpPr>
          <p:nvPr/>
        </p:nvCxnSpPr>
        <p:spPr>
          <a:xfrm>
            <a:off x="5334000" y="1295400"/>
            <a:ext cx="0" cy="540933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2CDD56-6064-4F1E-A01A-B71823F2B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1462" y="2105747"/>
            <a:ext cx="4838700" cy="3629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22DA25-1FC4-4CC9-AE8D-2B0308C2F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38" y="2095500"/>
            <a:ext cx="4642812" cy="34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2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الکترونیک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DBDC77-AC1A-44DB-9A6B-71B4BA37CDAB}"/>
              </a:ext>
            </a:extLst>
          </p:cNvPr>
          <p:cNvGrpSpPr/>
          <p:nvPr/>
        </p:nvGrpSpPr>
        <p:grpSpPr>
          <a:xfrm>
            <a:off x="6210300" y="2667000"/>
            <a:ext cx="3505200" cy="1524000"/>
            <a:chOff x="6515100" y="2667000"/>
            <a:chExt cx="3505200" cy="1524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C88D410-8EB8-47FA-8CF1-44CAB418CFBE}"/>
                </a:ext>
              </a:extLst>
            </p:cNvPr>
            <p:cNvSpPr/>
            <p:nvPr/>
          </p:nvSpPr>
          <p:spPr>
            <a:xfrm>
              <a:off x="6515100" y="2667000"/>
              <a:ext cx="3505200" cy="15240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5E0A1C-A7DA-4829-A984-CD9AA9C5B2F9}"/>
                </a:ext>
              </a:extLst>
            </p:cNvPr>
            <p:cNvSpPr txBox="1"/>
            <p:nvPr/>
          </p:nvSpPr>
          <p:spPr>
            <a:xfrm>
              <a:off x="6667500" y="2856925"/>
              <a:ext cx="32385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3600" b="1" dirty="0">
                  <a:solidFill>
                    <a:schemeClr val="accent1">
                      <a:lumMod val="50000"/>
                    </a:schemeClr>
                  </a:solidFill>
                  <a:cs typeface="B Nazanin" panose="00000400000000000000" pitchFamily="2" charset="-78"/>
                </a:rPr>
                <a:t>مدار آنالوگ</a:t>
              </a:r>
            </a:p>
            <a:p>
              <a:pPr algn="ctr" rtl="1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  <a:cs typeface="B Nazanin" panose="00000400000000000000" pitchFamily="2" charset="-78"/>
                </a:rPr>
                <a:t>Analog Circuit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F02CC4-1261-4BFE-8AA7-C08AB20A788F}"/>
              </a:ext>
            </a:extLst>
          </p:cNvPr>
          <p:cNvSpPr/>
          <p:nvPr/>
        </p:nvSpPr>
        <p:spPr>
          <a:xfrm>
            <a:off x="1143000" y="2653145"/>
            <a:ext cx="35052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3BE767-C3A0-4C91-910E-ED2EC051A978}"/>
              </a:ext>
            </a:extLst>
          </p:cNvPr>
          <p:cNvSpPr txBox="1"/>
          <p:nvPr/>
        </p:nvSpPr>
        <p:spPr>
          <a:xfrm>
            <a:off x="1295400" y="2843070"/>
            <a:ext cx="323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برد مدار چاپی</a:t>
            </a:r>
          </a:p>
          <a:p>
            <a:pPr algn="ctr" rtl="1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1093926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مدار آنالوگ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4586C1-5C22-4743-AEAC-14965F4DD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9" y="1828800"/>
            <a:ext cx="4070465" cy="353481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A433DB-9EE0-4849-AA16-6785EB54E24D}"/>
              </a:ext>
            </a:extLst>
          </p:cNvPr>
          <p:cNvSpPr txBox="1"/>
          <p:nvPr/>
        </p:nvSpPr>
        <p:spPr>
          <a:xfrm>
            <a:off x="1371600" y="5524500"/>
            <a:ext cx="1714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waveforms/555_oscillator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30CA3-03EB-4CDD-8607-668C48572679}"/>
                  </a:ext>
                </a:extLst>
              </p:cNvPr>
              <p:cNvSpPr txBox="1"/>
              <p:nvPr/>
            </p:nvSpPr>
            <p:spPr>
              <a:xfrm>
                <a:off x="5490441" y="2286000"/>
                <a:ext cx="4610100" cy="400110"/>
              </a:xfrm>
              <a:prstGeom prst="rect">
                <a:avLst/>
              </a:prstGeom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693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30CA3-03EB-4CDD-8607-668C4857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441" y="2286000"/>
                <a:ext cx="46101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343CC7-CD4B-43B5-9C30-6124F35D15DD}"/>
                  </a:ext>
                </a:extLst>
              </p:cNvPr>
              <p:cNvSpPr txBox="1"/>
              <p:nvPr/>
            </p:nvSpPr>
            <p:spPr>
              <a:xfrm>
                <a:off x="5299941" y="3110078"/>
                <a:ext cx="4991100" cy="97225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𝟒𝟒</m:t>
                          </m:r>
                        </m:num>
                        <m:den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343CC7-CD4B-43B5-9C30-6124F35D1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941" y="3110078"/>
                <a:ext cx="4991100" cy="972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699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مدار آنالوگ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4586C1-5C22-4743-AEAC-14965F4DD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9" y="1828800"/>
            <a:ext cx="4070465" cy="353481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A433DB-9EE0-4849-AA16-6785EB54E24D}"/>
              </a:ext>
            </a:extLst>
          </p:cNvPr>
          <p:cNvSpPr txBox="1"/>
          <p:nvPr/>
        </p:nvSpPr>
        <p:spPr>
          <a:xfrm>
            <a:off x="1371600" y="5524500"/>
            <a:ext cx="1714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waveforms/555_oscillator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30CA3-03EB-4CDD-8607-668C48572679}"/>
                  </a:ext>
                </a:extLst>
              </p:cNvPr>
              <p:cNvSpPr txBox="1"/>
              <p:nvPr/>
            </p:nvSpPr>
            <p:spPr>
              <a:xfrm>
                <a:off x="5557837" y="1269792"/>
                <a:ext cx="4610100" cy="400110"/>
              </a:xfrm>
              <a:prstGeom prst="rect">
                <a:avLst/>
              </a:prstGeom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=0.693×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430CA3-03EB-4CDD-8607-668C48572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837" y="1269792"/>
                <a:ext cx="46101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343CC7-CD4B-43B5-9C30-6124F35D15DD}"/>
                  </a:ext>
                </a:extLst>
              </p:cNvPr>
              <p:cNvSpPr txBox="1"/>
              <p:nvPr/>
            </p:nvSpPr>
            <p:spPr>
              <a:xfrm>
                <a:off x="5367337" y="1892219"/>
                <a:ext cx="4991100" cy="972254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𝟒𝟒</m:t>
                          </m:r>
                        </m:num>
                        <m:den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800" b="1" i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343CC7-CD4B-43B5-9C30-6124F35D1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337" y="1892219"/>
                <a:ext cx="4991100" cy="9722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1E38056-E31B-4093-A9CA-EF937AAA37C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49" y="3075167"/>
            <a:ext cx="4714875" cy="3536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2551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شماتیک اسیلاتور 555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BB1BE3-99C1-484F-A80E-E7A613ED5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8817733" cy="45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19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شماتیک مدار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Buffer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C1DFB-A9E7-4FD7-B063-F289317A25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35" y="1752600"/>
            <a:ext cx="7711129" cy="393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37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شماتیک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Comparator</a:t>
            </a:r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F6A15C-A997-471A-8414-18DBF04A77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09" y="1404372"/>
            <a:ext cx="7429182" cy="492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8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7131C-5824-4A8A-A6F6-F6644E4E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F93960-385A-40A3-BB1D-8CC056CA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52400"/>
            <a:ext cx="9906000" cy="876300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اهمیت سیستم‌های اندازه‌گیری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7ACE1B-1D08-4B86-999D-6FADCFCDDCFA}"/>
              </a:ext>
            </a:extLst>
          </p:cNvPr>
          <p:cNvSpPr txBox="1"/>
          <p:nvPr/>
        </p:nvSpPr>
        <p:spPr>
          <a:xfrm>
            <a:off x="3009900" y="6389987"/>
            <a:ext cx="4610100" cy="26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S. Tumanski, Principles of Electrical Measurement, Taylor</a:t>
            </a:r>
            <a:r>
              <a:rPr lang="fa-I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 &amp; </a:t>
            </a:r>
            <a:r>
              <a:rPr lang="en-US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Francis, 2006</a:t>
            </a:r>
            <a:r>
              <a:rPr lang="fa-IR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.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442F35-7218-43B7-8826-4C7BAC553AE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1" r="7781"/>
          <a:stretch/>
        </p:blipFill>
        <p:spPr bwMode="auto">
          <a:xfrm>
            <a:off x="1890316" y="1028700"/>
            <a:ext cx="6849268" cy="512236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31242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سیگنال خروجی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AA06DB-7BCF-47BC-86A2-009FA24FA21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" t="188" r="17072" b="20425"/>
          <a:stretch/>
        </p:blipFill>
        <p:spPr bwMode="auto">
          <a:xfrm>
            <a:off x="361950" y="2209800"/>
            <a:ext cx="4568689" cy="3300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63AE2-0048-45A2-98E1-9D06DC4C2C3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11" b="20374"/>
          <a:stretch/>
        </p:blipFill>
        <p:spPr bwMode="auto">
          <a:xfrm>
            <a:off x="5581650" y="2209800"/>
            <a:ext cx="4724400" cy="33003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A0E203-72B8-491C-B5EA-3827B21BAEF8}"/>
              </a:ext>
            </a:extLst>
          </p:cNvPr>
          <p:cNvCxnSpPr>
            <a:cxnSpLocks/>
          </p:cNvCxnSpPr>
          <p:nvPr/>
        </p:nvCxnSpPr>
        <p:spPr>
          <a:xfrm>
            <a:off x="5257800" y="1371600"/>
            <a:ext cx="0" cy="52267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71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مدار تغذیه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6579C-3BB5-42EC-BA0B-9F09AD26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81" y="1549430"/>
            <a:ext cx="10113237" cy="412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2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طراحی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PCB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3FAD7-5AE9-4927-9FD0-3650E1F82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663" y="1231555"/>
            <a:ext cx="5276674" cy="52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19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طراحی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PCB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D8FA8-86EB-4B47-89B2-FC30F2A82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083857"/>
            <a:ext cx="5731510" cy="55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05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پیاده‌سازی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PCB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A873D-E12A-41FD-A584-E10AE78097E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4" t="13085" r="18122" b="5713"/>
          <a:stretch/>
        </p:blipFill>
        <p:spPr bwMode="auto">
          <a:xfrm rot="5400000">
            <a:off x="2955725" y="701875"/>
            <a:ext cx="4708925" cy="59721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3664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06FDE-E4A0-4855-A451-D0AFCBAB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2B5D8B-15B1-4920-9778-06D3505EA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پیاده‌سازی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PCB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2EC21-8EF2-4101-A9ED-A05E4A064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7037" r="5000"/>
          <a:stretch/>
        </p:blipFill>
        <p:spPr>
          <a:xfrm rot="5400000">
            <a:off x="2989389" y="1201611"/>
            <a:ext cx="4679697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99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6010B-3964-42D6-BFF4-79C32C8D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9CD665-21F1-4485-9EB1-9C98A4AB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میکروکنترلر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447D5D-719E-48F0-8DF4-3262063BBFE2}"/>
              </a:ext>
            </a:extLst>
          </p:cNvPr>
          <p:cNvSpPr txBox="1"/>
          <p:nvPr/>
        </p:nvSpPr>
        <p:spPr>
          <a:xfrm>
            <a:off x="2228850" y="1097424"/>
            <a:ext cx="6210300" cy="52322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Arm Cortex-M3 - STM32F103CBT6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AC62E-8D6F-4B68-A938-7151FF4D2A58}"/>
              </a:ext>
            </a:extLst>
          </p:cNvPr>
          <p:cNvSpPr txBox="1"/>
          <p:nvPr/>
        </p:nvSpPr>
        <p:spPr>
          <a:xfrm>
            <a:off x="4171949" y="5961744"/>
            <a:ext cx="232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deepbluembedded.com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06E65-0783-47AA-8210-E9A05948FFBA}"/>
              </a:ext>
            </a:extLst>
          </p:cNvPr>
          <p:cNvSpPr txBox="1"/>
          <p:nvPr/>
        </p:nvSpPr>
        <p:spPr>
          <a:xfrm>
            <a:off x="4229099" y="1714500"/>
            <a:ext cx="2209801" cy="40011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16-Bit Timer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13E2BF-A9C7-4D22-AF38-0403C95D7AA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" y="2346127"/>
            <a:ext cx="9418320" cy="34995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0740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6010B-3964-42D6-BFF4-79C32C8D1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9CD665-21F1-4485-9EB1-9C98A4AB9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نرم‌افزار مانیتورینگ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AC62E-8D6F-4B68-A938-7151FF4D2A58}"/>
              </a:ext>
            </a:extLst>
          </p:cNvPr>
          <p:cNvSpPr txBox="1"/>
          <p:nvPr/>
        </p:nvSpPr>
        <p:spPr>
          <a:xfrm>
            <a:off x="648347" y="3458432"/>
            <a:ext cx="232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www.qt.io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222AD-526A-4011-AFED-0621F5BAE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3" y="1511451"/>
            <a:ext cx="2464449" cy="1807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A158ED-ECE8-43AB-8927-2ADDDFC9F5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230429"/>
            <a:ext cx="6823071" cy="4929909"/>
          </a:xfrm>
          <a:prstGeom prst="rect">
            <a:avLst/>
          </a:prstGeom>
        </p:spPr>
      </p:pic>
      <p:pic>
        <p:nvPicPr>
          <p:cNvPr id="11" name="Picture 10" descr="Industrial USB to RS485 Converter, Original FT232RL and SP485EEN">
            <a:extLst>
              <a:ext uri="{FF2B5EF4-FFF2-40B4-BE49-F238E27FC236}">
                <a16:creationId xmlns:a16="http://schemas.microsoft.com/office/drawing/2014/main" id="{65670CE9-4878-40C1-8B16-F9E09FCD9DD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6" b="20265"/>
          <a:stretch/>
        </p:blipFill>
        <p:spPr bwMode="auto">
          <a:xfrm>
            <a:off x="459481" y="4116295"/>
            <a:ext cx="2536085" cy="1485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A8B392-D314-4CF3-94F3-9D303DB6E19D}"/>
              </a:ext>
            </a:extLst>
          </p:cNvPr>
          <p:cNvSpPr txBox="1"/>
          <p:nvPr/>
        </p:nvSpPr>
        <p:spPr>
          <a:xfrm>
            <a:off x="565473" y="5602195"/>
            <a:ext cx="232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www.amazon.co.uk</a:t>
            </a:r>
            <a:endParaRPr lang="en-US" sz="9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1676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68EF48-AC9A-42F1-8880-79A871DEEA8F}"/>
              </a:ext>
            </a:extLst>
          </p:cNvPr>
          <p:cNvSpPr/>
          <p:nvPr/>
        </p:nvSpPr>
        <p:spPr>
          <a:xfrm>
            <a:off x="2084680" y="1447800"/>
            <a:ext cx="6534150" cy="9001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FEEE3-F2F1-46AF-952D-A448806A1CCF}"/>
              </a:ext>
            </a:extLst>
          </p:cNvPr>
          <p:cNvSpPr txBox="1"/>
          <p:nvPr/>
        </p:nvSpPr>
        <p:spPr>
          <a:xfrm>
            <a:off x="2368773" y="1559983"/>
            <a:ext cx="6036986" cy="70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تست عملکرد خازن کابل کواکسیال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نتایج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9B3809-06D3-4A5D-A04A-D5358E094E76}"/>
              </a:ext>
            </a:extLst>
          </p:cNvPr>
          <p:cNvSpPr/>
          <p:nvPr/>
        </p:nvSpPr>
        <p:spPr>
          <a:xfrm>
            <a:off x="2084680" y="2726965"/>
            <a:ext cx="6534150" cy="9001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D2889-1788-4900-97C9-2631530A6B36}"/>
              </a:ext>
            </a:extLst>
          </p:cNvPr>
          <p:cNvSpPr txBox="1"/>
          <p:nvPr/>
        </p:nvSpPr>
        <p:spPr>
          <a:xfrm>
            <a:off x="2368773" y="2839148"/>
            <a:ext cx="603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تست عملکرد مدار آنالوگ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3D8315-228A-4D5D-B7ED-2502F20221DF}"/>
              </a:ext>
            </a:extLst>
          </p:cNvPr>
          <p:cNvSpPr/>
          <p:nvPr/>
        </p:nvSpPr>
        <p:spPr>
          <a:xfrm>
            <a:off x="2084680" y="4006130"/>
            <a:ext cx="6534150" cy="900183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39F47-787C-4786-81DC-8B153E293168}"/>
              </a:ext>
            </a:extLst>
          </p:cNvPr>
          <p:cNvSpPr txBox="1"/>
          <p:nvPr/>
        </p:nvSpPr>
        <p:spPr>
          <a:xfrm>
            <a:off x="2368773" y="4118313"/>
            <a:ext cx="603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تست عملکرد میکروکنترلر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B3006E8-53D7-4465-A7D1-0A72320634DE}"/>
              </a:ext>
            </a:extLst>
          </p:cNvPr>
          <p:cNvSpPr/>
          <p:nvPr/>
        </p:nvSpPr>
        <p:spPr>
          <a:xfrm>
            <a:off x="2084680" y="5285295"/>
            <a:ext cx="6534150" cy="90018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3D4E09-75CA-48BB-8A19-D9FFFF83A3A2}"/>
              </a:ext>
            </a:extLst>
          </p:cNvPr>
          <p:cNvSpPr txBox="1"/>
          <p:nvPr/>
        </p:nvSpPr>
        <p:spPr>
          <a:xfrm>
            <a:off x="2368773" y="5397478"/>
            <a:ext cx="603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آنالیز نتایج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02687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تست عملکرد خازن کابل کواکسیال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74E7A-FC0A-45B0-A419-DD0AB9F38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89200" y="1795621"/>
            <a:ext cx="5689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8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7131C-5824-4A8A-A6F6-F6644E4E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F93960-385A-40A3-BB1D-8CC056CA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52400"/>
            <a:ext cx="9906000" cy="876300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انواع حسگر‌های سطح‌سنج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7ACE1B-1D08-4B86-999D-6FADCFCDDCFA}"/>
              </a:ext>
            </a:extLst>
          </p:cNvPr>
          <p:cNvSpPr txBox="1"/>
          <p:nvPr/>
        </p:nvSpPr>
        <p:spPr>
          <a:xfrm>
            <a:off x="4419600" y="6324219"/>
            <a:ext cx="1782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NewRomanPSMT"/>
              </a:rPr>
              <a:t>realpars.com/level-sensor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AD118-8904-4066-92F1-1FBFE4351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7" b="21101"/>
          <a:stretch/>
        </p:blipFill>
        <p:spPr>
          <a:xfrm>
            <a:off x="405641" y="1581150"/>
            <a:ext cx="9810198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1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تست عملکرد خازن کابل کواکسیال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0175781-05E7-47FB-9279-444C26B4A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202309"/>
              </p:ext>
            </p:extLst>
          </p:nvPr>
        </p:nvGraphicFramePr>
        <p:xfrm>
          <a:off x="722004" y="1378671"/>
          <a:ext cx="9223991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23628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تست عملکرد مدار آنالوگ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BBE5C-0AFB-481D-96B2-921B5F9C3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54286" y="1779350"/>
            <a:ext cx="5559426" cy="416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5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تست عملکرد مدار آنالوگ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1F7F2-81D6-48DD-ADC1-C58359EADB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3" t="197" r="44604" b="41107"/>
          <a:stretch/>
        </p:blipFill>
        <p:spPr bwMode="auto">
          <a:xfrm>
            <a:off x="5562600" y="1780309"/>
            <a:ext cx="5007904" cy="3657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94662-0C66-44BE-BE5D-A6728DF256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1" r="44384" b="46228"/>
          <a:stretch/>
        </p:blipFill>
        <p:spPr bwMode="auto">
          <a:xfrm>
            <a:off x="76200" y="1780309"/>
            <a:ext cx="5332884" cy="3657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6E12BE-6BBC-48AD-BA5F-8311BDD00715}"/>
              </a:ext>
            </a:extLst>
          </p:cNvPr>
          <p:cNvSpPr txBox="1"/>
          <p:nvPr/>
        </p:nvSpPr>
        <p:spPr>
          <a:xfrm>
            <a:off x="9029700" y="266700"/>
            <a:ext cx="144780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بیرون از مخزن</a:t>
            </a:r>
            <a:endParaRPr lang="en-US" sz="2000" b="1" dirty="0"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2EAEE-2E28-433C-A4A9-AA7168F26979}"/>
              </a:ext>
            </a:extLst>
          </p:cNvPr>
          <p:cNvSpPr txBox="1"/>
          <p:nvPr/>
        </p:nvSpPr>
        <p:spPr>
          <a:xfrm>
            <a:off x="7342652" y="5600700"/>
            <a:ext cx="1447800" cy="40011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en-US" sz="2000" b="1" dirty="0">
                <a:cs typeface="B Nazanin" panose="00000400000000000000" pitchFamily="2" charset="-78"/>
              </a:rPr>
              <a:t>NE555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92A6C-E87A-464B-9AC6-B1466FC26A88}"/>
              </a:ext>
            </a:extLst>
          </p:cNvPr>
          <p:cNvSpPr txBox="1"/>
          <p:nvPr/>
        </p:nvSpPr>
        <p:spPr>
          <a:xfrm>
            <a:off x="2018742" y="5600700"/>
            <a:ext cx="1447800" cy="40011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cs typeface="B Nazanin" panose="00000400000000000000" pitchFamily="2" charset="-78"/>
              </a:rPr>
              <a:t>Comparator</a:t>
            </a:r>
            <a:endParaRPr lang="en-US" sz="10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130B3-70AD-420E-AED0-B10ED127A6C7}"/>
              </a:ext>
            </a:extLst>
          </p:cNvPr>
          <p:cNvSpPr txBox="1"/>
          <p:nvPr/>
        </p:nvSpPr>
        <p:spPr>
          <a:xfrm>
            <a:off x="320386" y="272473"/>
            <a:ext cx="144780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2000" b="1" dirty="0">
                <a:cs typeface="B Nazanin" panose="00000400000000000000" pitchFamily="2" charset="-78"/>
              </a:rPr>
              <a:t>Vss 5 V</a:t>
            </a:r>
          </a:p>
        </p:txBody>
      </p:sp>
    </p:spTree>
    <p:extLst>
      <p:ext uri="{BB962C8B-B14F-4D97-AF65-F5344CB8AC3E}">
        <p14:creationId xmlns:p14="http://schemas.microsoft.com/office/powerpoint/2010/main" val="1449874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تست عملکرد مدار آنالوگ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6E12BE-6BBC-48AD-BA5F-8311BDD00715}"/>
              </a:ext>
            </a:extLst>
          </p:cNvPr>
          <p:cNvSpPr txBox="1"/>
          <p:nvPr/>
        </p:nvSpPr>
        <p:spPr>
          <a:xfrm>
            <a:off x="9029700" y="266700"/>
            <a:ext cx="144780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cs typeface="B Nazanin" panose="00000400000000000000" pitchFamily="2" charset="-78"/>
              </a:rPr>
              <a:t>داخل مخزن</a:t>
            </a:r>
            <a:endParaRPr lang="en-US" sz="2000" b="1" dirty="0"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2EAEE-2E28-433C-A4A9-AA7168F26979}"/>
              </a:ext>
            </a:extLst>
          </p:cNvPr>
          <p:cNvSpPr txBox="1"/>
          <p:nvPr/>
        </p:nvSpPr>
        <p:spPr>
          <a:xfrm>
            <a:off x="4381500" y="6096661"/>
            <a:ext cx="1447800" cy="40011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en-US" sz="2000" b="1" dirty="0">
                <a:cs typeface="B Nazanin" panose="00000400000000000000" pitchFamily="2" charset="-78"/>
              </a:rPr>
              <a:t>NE555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C4705-3577-48FE-B418-E05A9023D0D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8" t="18121" r="47263" b="32243"/>
          <a:stretch/>
        </p:blipFill>
        <p:spPr bwMode="auto">
          <a:xfrm>
            <a:off x="190500" y="1606969"/>
            <a:ext cx="4730604" cy="36440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35726-F59D-451F-9D10-6218AFEEB54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15561" r="45491" b="22593"/>
          <a:stretch/>
        </p:blipFill>
        <p:spPr bwMode="auto">
          <a:xfrm>
            <a:off x="5466195" y="1599803"/>
            <a:ext cx="4838700" cy="36512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D1CAC-7A02-4C51-85F9-EB2F7FC737EF}"/>
              </a:ext>
            </a:extLst>
          </p:cNvPr>
          <p:cNvSpPr txBox="1"/>
          <p:nvPr/>
        </p:nvSpPr>
        <p:spPr>
          <a:xfrm>
            <a:off x="7370617" y="5335291"/>
            <a:ext cx="1029855" cy="338554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cs typeface="B Nazanin" panose="00000400000000000000" pitchFamily="2" charset="-78"/>
              </a:rPr>
              <a:t>Zoom Out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2417F-FBA5-44BB-8E35-CAB34B1DD885}"/>
              </a:ext>
            </a:extLst>
          </p:cNvPr>
          <p:cNvSpPr txBox="1"/>
          <p:nvPr/>
        </p:nvSpPr>
        <p:spPr>
          <a:xfrm>
            <a:off x="2040874" y="5373291"/>
            <a:ext cx="1029855" cy="338554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en-US" sz="1600" dirty="0">
                <a:cs typeface="B Nazanin" panose="00000400000000000000" pitchFamily="2" charset="-78"/>
              </a:rPr>
              <a:t>Zoom 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C51E50-AB4D-45B4-B84C-DAEBF53968A7}"/>
              </a:ext>
            </a:extLst>
          </p:cNvPr>
          <p:cNvSpPr txBox="1"/>
          <p:nvPr/>
        </p:nvSpPr>
        <p:spPr>
          <a:xfrm>
            <a:off x="320386" y="272473"/>
            <a:ext cx="144780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2000" b="1" dirty="0">
                <a:cs typeface="B Nazanin" panose="00000400000000000000" pitchFamily="2" charset="-78"/>
              </a:rPr>
              <a:t>Vss 5 V</a:t>
            </a:r>
          </a:p>
        </p:txBody>
      </p:sp>
    </p:spTree>
    <p:extLst>
      <p:ext uri="{BB962C8B-B14F-4D97-AF65-F5344CB8AC3E}">
        <p14:creationId xmlns:p14="http://schemas.microsoft.com/office/powerpoint/2010/main" val="2685249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تست عملکرد مدار آنالوگ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02EAEE-2E28-433C-A4A9-AA7168F26979}"/>
              </a:ext>
            </a:extLst>
          </p:cNvPr>
          <p:cNvSpPr txBox="1"/>
          <p:nvPr/>
        </p:nvSpPr>
        <p:spPr>
          <a:xfrm>
            <a:off x="4381500" y="6096661"/>
            <a:ext cx="1447800" cy="40011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en-US" sz="2000" b="1" dirty="0">
                <a:cs typeface="B Nazanin" panose="00000400000000000000" pitchFamily="2" charset="-78"/>
              </a:rPr>
              <a:t>NE555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D1CAC-7A02-4C51-85F9-EB2F7FC737EF}"/>
              </a:ext>
            </a:extLst>
          </p:cNvPr>
          <p:cNvSpPr txBox="1"/>
          <p:nvPr/>
        </p:nvSpPr>
        <p:spPr>
          <a:xfrm>
            <a:off x="7370617" y="5335291"/>
            <a:ext cx="1029855" cy="338554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sz="1600" dirty="0">
                <a:cs typeface="B Nazanin" panose="00000400000000000000" pitchFamily="2" charset="-78"/>
              </a:rPr>
              <a:t>خارج مخزن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C2417F-FBA5-44BB-8E35-CAB34B1DD885}"/>
              </a:ext>
            </a:extLst>
          </p:cNvPr>
          <p:cNvSpPr txBox="1"/>
          <p:nvPr/>
        </p:nvSpPr>
        <p:spPr>
          <a:xfrm>
            <a:off x="2040874" y="5373291"/>
            <a:ext cx="1029855" cy="338554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sz="1600" dirty="0">
                <a:cs typeface="B Nazanin" panose="00000400000000000000" pitchFamily="2" charset="-78"/>
              </a:rPr>
              <a:t>داخل مخزن</a:t>
            </a:r>
            <a:endParaRPr lang="en-US" sz="1600" dirty="0"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C51E50-AB4D-45B4-B84C-DAEBF53968A7}"/>
              </a:ext>
            </a:extLst>
          </p:cNvPr>
          <p:cNvSpPr txBox="1"/>
          <p:nvPr/>
        </p:nvSpPr>
        <p:spPr>
          <a:xfrm>
            <a:off x="320386" y="272473"/>
            <a:ext cx="1447800" cy="40011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2000" b="1" dirty="0">
                <a:cs typeface="B Nazanin" panose="00000400000000000000" pitchFamily="2" charset="-78"/>
              </a:rPr>
              <a:t>Vss 12 V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56ECA-B761-4E83-B602-FCA6239941D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3" t="6123" r="4006" b="11523"/>
          <a:stretch/>
        </p:blipFill>
        <p:spPr bwMode="auto">
          <a:xfrm>
            <a:off x="5406159" y="1333500"/>
            <a:ext cx="4914900" cy="3839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981FC-1166-4405-B348-CD9F573E1F1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7" t="31803" r="31338" b="8887"/>
          <a:stretch/>
        </p:blipFill>
        <p:spPr bwMode="auto">
          <a:xfrm>
            <a:off x="228600" y="1333500"/>
            <a:ext cx="5075182" cy="3839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1129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تست عملکرد میکروکنترلر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6B5D73-2161-40DB-BCA4-82359728DB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148309"/>
            <a:ext cx="5257800" cy="5373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4763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آنالیز نتایج: غیرخطی‌گری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Non Linearity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533A7DC-D547-4C58-B87C-ED8868F320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1329094"/>
              </p:ext>
            </p:extLst>
          </p:nvPr>
        </p:nvGraphicFramePr>
        <p:xfrm>
          <a:off x="1352550" y="1084421"/>
          <a:ext cx="7962900" cy="4777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3C99E6F-7569-4FDA-91E7-834178C6BFDA}"/>
              </a:ext>
            </a:extLst>
          </p:cNvPr>
          <p:cNvSpPr txBox="1"/>
          <p:nvPr/>
        </p:nvSpPr>
        <p:spPr>
          <a:xfrm>
            <a:off x="1866900" y="6047221"/>
            <a:ext cx="6934200" cy="58477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rgbClr val="000000"/>
                </a:solidFill>
                <a:effectLst/>
                <a:latin typeface="TimesNewRoman"/>
              </a:rPr>
              <a:t>Maximum nonlinearity error: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TimesNewRoman"/>
              </a:rPr>
              <a:t>0.78 %</a:t>
            </a:r>
            <a:endParaRPr lang="en-US" sz="3200" b="1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9839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آنالیز نتایج: تفکیک‌پذیری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Resolution</a:t>
            </a:r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99E6F-7569-4FDA-91E7-834178C6BFDA}"/>
              </a:ext>
            </a:extLst>
          </p:cNvPr>
          <p:cNvSpPr txBox="1"/>
          <p:nvPr/>
        </p:nvSpPr>
        <p:spPr>
          <a:xfrm>
            <a:off x="2057400" y="5535182"/>
            <a:ext cx="6100618" cy="646331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i="0" dirty="0">
                <a:solidFill>
                  <a:srgbClr val="000000"/>
                </a:solidFill>
                <a:effectLst/>
                <a:latin typeface="TimesNewRoman"/>
              </a:rPr>
              <a:t>Resolution: 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TimesNewRoman"/>
              </a:rPr>
              <a:t>0.14 mm</a:t>
            </a:r>
            <a:endParaRPr lang="en-US" sz="3600" b="1" dirty="0">
              <a:solidFill>
                <a:srgbClr val="FF000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C262B1-51EB-4011-99CC-EE8C397F7103}"/>
                  </a:ext>
                </a:extLst>
              </p:cNvPr>
              <p:cNvSpPr txBox="1"/>
              <p:nvPr/>
            </p:nvSpPr>
            <p:spPr>
              <a:xfrm>
                <a:off x="2057400" y="1420394"/>
                <a:ext cx="6100618" cy="646331"/>
              </a:xfrm>
              <a:prstGeom prst="rect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𝟑𝟓𝟒𝟓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𝟏𝟐𝟔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C262B1-51EB-4011-99CC-EE8C397F7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1420394"/>
                <a:ext cx="6100618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24794D-59A3-43AA-B766-C074803208E7}"/>
                  </a:ext>
                </a:extLst>
              </p:cNvPr>
              <p:cNvSpPr txBox="1"/>
              <p:nvPr/>
            </p:nvSpPr>
            <p:spPr>
              <a:xfrm>
                <a:off x="2057400" y="2449091"/>
                <a:ext cx="6100618" cy="646331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𝟑𝟓𝟒𝟓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𝟏𝟐𝟔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24794D-59A3-43AA-B766-C07480320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449091"/>
                <a:ext cx="610061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58658F-207D-4058-B7CF-882C9119DDB4}"/>
                  </a:ext>
                </a:extLst>
              </p:cNvPr>
              <p:cNvSpPr txBox="1"/>
              <p:nvPr/>
            </p:nvSpPr>
            <p:spPr>
              <a:xfrm>
                <a:off x="2057400" y="3477788"/>
                <a:ext cx="6100618" cy="646331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𝟑𝟓𝟒𝟓</m:t>
                      </m:r>
                      <m:r>
                        <a:rPr lang="en-US" sz="3600" b="1" i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58658F-207D-4058-B7CF-882C9119D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477788"/>
                <a:ext cx="610061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87ABB2-FA22-41A2-8A3B-E21DE1D0DDF6}"/>
                  </a:ext>
                </a:extLst>
              </p:cNvPr>
              <p:cNvSpPr txBox="1"/>
              <p:nvPr/>
            </p:nvSpPr>
            <p:spPr>
              <a:xfrm>
                <a:off x="2057400" y="4506485"/>
                <a:ext cx="6100618" cy="646331"/>
              </a:xfrm>
              <a:prstGeom prst="rect">
                <a:avLst/>
              </a:prstGeom>
              <a:ln w="571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Min </a:t>
                </a:r>
                <a14:m>
                  <m:oMath xmlns:m="http://schemas.openxmlformats.org/officeDocument/2006/math">
                    <m:r>
                      <a:rPr lang="en-US" sz="3600" b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600" b="1" dirty="0"/>
                  <a:t> = 0.1 pF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87ABB2-FA22-41A2-8A3B-E21DE1D0D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506485"/>
                <a:ext cx="6100618" cy="646331"/>
              </a:xfrm>
              <a:prstGeom prst="rect">
                <a:avLst/>
              </a:prstGeom>
              <a:blipFill>
                <a:blip r:embed="rId5"/>
                <a:stretch>
                  <a:fillRect t="-9565" b="-27826"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971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آنالیز نتایج: تکرارپذیری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Repeatability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C99E6F-7569-4FDA-91E7-834178C6BFDA}"/>
              </a:ext>
            </a:extLst>
          </p:cNvPr>
          <p:cNvSpPr txBox="1"/>
          <p:nvPr/>
        </p:nvSpPr>
        <p:spPr>
          <a:xfrm>
            <a:off x="1866900" y="6047221"/>
            <a:ext cx="6934200" cy="58477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rgbClr val="000000"/>
                </a:solidFill>
                <a:effectLst/>
                <a:latin typeface="TimesNewRoman"/>
              </a:rPr>
              <a:t>Maximum Repeatability error: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TimesNewRoman"/>
              </a:rPr>
              <a:t>2.11 %</a:t>
            </a:r>
            <a:endParaRPr lang="en-US" sz="3200" b="1" dirty="0">
              <a:solidFill>
                <a:srgbClr val="FF0000"/>
              </a:solidFill>
              <a:effectLst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87DDF04-19F7-4C9A-94E7-0C91D7FF82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950812"/>
              </p:ext>
            </p:extLst>
          </p:nvPr>
        </p:nvGraphicFramePr>
        <p:xfrm>
          <a:off x="1447800" y="1181100"/>
          <a:ext cx="7772400" cy="4663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4676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آنالیز نتایج: پسماند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Hysteresis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4AD5041-7488-4889-B631-0174E40D3A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0232909"/>
              </p:ext>
            </p:extLst>
          </p:nvPr>
        </p:nvGraphicFramePr>
        <p:xfrm>
          <a:off x="284029" y="1257300"/>
          <a:ext cx="10022021" cy="5082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6578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7131C-5824-4A8A-A6F6-F6644E4E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F93960-385A-40A3-BB1D-8CC056CA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52400"/>
            <a:ext cx="9906000" cy="876300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مقایسه انواع حسگر‌های سطح‌سنج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84D96D-DD03-4B3D-9DE1-9452AD75D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10905"/>
              </p:ext>
            </p:extLst>
          </p:nvPr>
        </p:nvGraphicFramePr>
        <p:xfrm>
          <a:off x="361951" y="1219200"/>
          <a:ext cx="10010772" cy="5410208"/>
        </p:xfrm>
        <a:graphic>
          <a:graphicData uri="http://schemas.openxmlformats.org/drawingml/2006/table">
            <a:tbl>
              <a:tblPr rtl="1" firstRow="1" firstCol="1" bandRow="1">
                <a:tableStyleId>{93296810-A885-4BE3-A3E7-6D5BEEA58F35}</a:tableStyleId>
              </a:tblPr>
              <a:tblGrid>
                <a:gridCol w="2273919">
                  <a:extLst>
                    <a:ext uri="{9D8B030D-6E8A-4147-A177-3AD203B41FA5}">
                      <a16:colId xmlns:a16="http://schemas.microsoft.com/office/drawing/2014/main" val="1809200878"/>
                    </a:ext>
                  </a:extLst>
                </a:gridCol>
                <a:gridCol w="3358692">
                  <a:extLst>
                    <a:ext uri="{9D8B030D-6E8A-4147-A177-3AD203B41FA5}">
                      <a16:colId xmlns:a16="http://schemas.microsoft.com/office/drawing/2014/main" val="1935956739"/>
                    </a:ext>
                  </a:extLst>
                </a:gridCol>
                <a:gridCol w="4378161">
                  <a:extLst>
                    <a:ext uri="{9D8B030D-6E8A-4147-A177-3AD203B41FA5}">
                      <a16:colId xmlns:a16="http://schemas.microsoft.com/office/drawing/2014/main" val="520477607"/>
                    </a:ext>
                  </a:extLst>
                </a:gridCol>
              </a:tblGrid>
              <a:tr h="33813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حسگر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مزایا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معایب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325307"/>
                  </a:ext>
                </a:extLst>
              </a:tr>
              <a:tr h="338138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شناوری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ساختار ساده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مستعد آسیب‌های مکانیکی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0696191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هزینه کم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هزینه تعمیر و نگهداری بالا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5367761"/>
                  </a:ext>
                </a:extLst>
              </a:tr>
              <a:tr h="338138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التراسونیک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ساختار ساده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مستعد داشتن تداخلات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0681923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نصب و نگهداری آسان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ایمنی ذاتی ضعیف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335867"/>
                  </a:ext>
                </a:extLst>
              </a:tr>
              <a:tr h="338138">
                <a:tc row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مغناطیسی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دقت بالا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گیر‌کردن در محیط‌های خاص مانند مایع گل‌آلود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8826209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ابعاد بزرگ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676398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امنیت بالا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1310"/>
                  </a:ext>
                </a:extLst>
              </a:tr>
              <a:tr h="338138">
                <a:tc row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دیفرانسیلی فشار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عملکرد پایدار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مسدود شدن به آسانی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7035227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دقت بالا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48212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هزینه کم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93555"/>
                  </a:ext>
                </a:extLst>
              </a:tr>
              <a:tr h="338138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فیبر نوری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ضد تداخلات الکترومغناطیسی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عدم اندازه‌گیری مایعات کدر و مواد چسبنده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83174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استحکام در محیط‌های سخت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864519"/>
                  </a:ext>
                </a:extLst>
              </a:tr>
              <a:tr h="338138">
                <a:tc rowSpan="4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خازنی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هزینه کم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ساختار پیچیده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2949545"/>
                  </a:ext>
                </a:extLst>
              </a:tr>
              <a:tr h="471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خطی بودن بالا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15163"/>
                  </a:ext>
                </a:extLst>
              </a:tr>
              <a:tr h="2910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ایمنی غیر ذاتی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0185523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اتلاف انرژی کم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812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0961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آنالیز نتایج: پسماند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Hysteresis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044675-FBBB-4369-9DCA-B53145DB0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758197"/>
              </p:ext>
            </p:extLst>
          </p:nvPr>
        </p:nvGraphicFramePr>
        <p:xfrm>
          <a:off x="1104570" y="1094660"/>
          <a:ext cx="8458859" cy="4668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5F30F15-500D-46B2-9964-6467634CBF6F}"/>
              </a:ext>
            </a:extLst>
          </p:cNvPr>
          <p:cNvSpPr txBox="1"/>
          <p:nvPr/>
        </p:nvSpPr>
        <p:spPr>
          <a:xfrm>
            <a:off x="1866899" y="6047221"/>
            <a:ext cx="6934200" cy="584775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rgbClr val="000000"/>
                </a:solidFill>
                <a:effectLst/>
                <a:latin typeface="TimesNewRoman"/>
              </a:rPr>
              <a:t>Maximum Hysteresis error: 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TimesNewRoman"/>
              </a:rPr>
              <a:t>0.79 %</a:t>
            </a:r>
            <a:endParaRPr lang="en-US" sz="3200" b="1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60896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آنالیز نتایج: حساسیت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C262B1-51EB-4011-99CC-EE8C397F7103}"/>
                  </a:ext>
                </a:extLst>
              </p:cNvPr>
              <p:cNvSpPr txBox="1"/>
              <p:nvPr/>
            </p:nvSpPr>
            <p:spPr>
              <a:xfrm>
                <a:off x="4791075" y="1333500"/>
                <a:ext cx="1085850" cy="1145763"/>
              </a:xfrm>
              <a:prstGeom prst="rect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den>
                      </m:f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C262B1-51EB-4011-99CC-EE8C397F7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5" y="1333500"/>
                <a:ext cx="1085850" cy="11457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0523C0-40D5-4904-8ACE-41DA758490A5}"/>
                  </a:ext>
                </a:extLst>
              </p:cNvPr>
              <p:cNvSpPr txBox="1"/>
              <p:nvPr/>
            </p:nvSpPr>
            <p:spPr>
              <a:xfrm>
                <a:off x="3579018" y="2709869"/>
                <a:ext cx="3509963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𝟑𝟓𝟒𝟓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𝟏𝟐𝟔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0523C0-40D5-4904-8ACE-41DA75849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18" y="2709869"/>
                <a:ext cx="3509963" cy="461665"/>
              </a:xfrm>
              <a:prstGeom prst="rect">
                <a:avLst/>
              </a:prstGeom>
              <a:blipFill>
                <a:blip r:embed="rId3"/>
                <a:stretch>
                  <a:fillRect b="-7407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40E19B-5699-4E31-A7B7-F216ADC481FE}"/>
                  </a:ext>
                </a:extLst>
              </p:cNvPr>
              <p:cNvSpPr txBox="1"/>
              <p:nvPr/>
            </p:nvSpPr>
            <p:spPr>
              <a:xfrm>
                <a:off x="3579017" y="3543300"/>
                <a:ext cx="3509963" cy="535468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/>
                  <a:t>Sensitivity: 7.3545  </a:t>
                </a:r>
                <a:r>
                  <a:rPr lang="en-US" sz="20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B Nazanin" panose="00000400000000000000" pitchFamily="2" charset="-78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𝒑𝑭</m:t>
                        </m:r>
                      </m:num>
                      <m:den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B Nazanin" panose="00000400000000000000" pitchFamily="2" charset="-78"/>
                          </a:rPr>
                          <m:t>𝒄𝒎</m:t>
                        </m:r>
                      </m:den>
                    </m:f>
                    <m:r>
                      <a:rPr lang="en-US" sz="2000" b="1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40E19B-5699-4E31-A7B7-F216ADC48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17" y="3543300"/>
                <a:ext cx="3509963" cy="535468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1311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CDD9F-D20A-4485-88BA-36345FDA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88B16E6-0D44-4414-939F-058571F86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خلاصه نتایج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3B27BA1-9746-4769-951B-9A993797B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20676"/>
              </p:ext>
            </p:extLst>
          </p:nvPr>
        </p:nvGraphicFramePr>
        <p:xfrm>
          <a:off x="609600" y="1866900"/>
          <a:ext cx="9105900" cy="36576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3035300">
                  <a:extLst>
                    <a:ext uri="{9D8B030D-6E8A-4147-A177-3AD203B41FA5}">
                      <a16:colId xmlns:a16="http://schemas.microsoft.com/office/drawing/2014/main" val="37616981"/>
                    </a:ext>
                  </a:extLst>
                </a:gridCol>
                <a:gridCol w="3035300">
                  <a:extLst>
                    <a:ext uri="{9D8B030D-6E8A-4147-A177-3AD203B41FA5}">
                      <a16:colId xmlns:a16="http://schemas.microsoft.com/office/drawing/2014/main" val="3667603799"/>
                    </a:ext>
                  </a:extLst>
                </a:gridCol>
                <a:gridCol w="3035300">
                  <a:extLst>
                    <a:ext uri="{9D8B030D-6E8A-4147-A177-3AD203B41FA5}">
                      <a16:colId xmlns:a16="http://schemas.microsoft.com/office/drawing/2014/main" val="395028391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 rtl="1"/>
                      <a:r>
                        <a:rPr lang="fa-IR" sz="2400" dirty="0">
                          <a:solidFill>
                            <a:schemeClr val="tx1"/>
                          </a:solidFill>
                          <a:cs typeface="B Nazanin" panose="00000400000000000000" pitchFamily="2" charset="-78"/>
                        </a:rPr>
                        <a:t>واحد</a:t>
                      </a:r>
                      <a:endParaRPr lang="en-US" sz="2400" dirty="0">
                        <a:solidFill>
                          <a:schemeClr val="tx1"/>
                        </a:solidFill>
                        <a:cs typeface="B Nazanin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400" dirty="0">
                          <a:solidFill>
                            <a:schemeClr val="tx1"/>
                          </a:solidFill>
                          <a:cs typeface="B Nazanin" panose="00000400000000000000" pitchFamily="2" charset="-78"/>
                        </a:rPr>
                        <a:t>مقدار</a:t>
                      </a:r>
                      <a:endParaRPr lang="en-US" sz="2400" dirty="0">
                        <a:solidFill>
                          <a:schemeClr val="tx1"/>
                        </a:solidFill>
                        <a:cs typeface="B Nazanin" panose="00000400000000000000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400" dirty="0">
                          <a:solidFill>
                            <a:schemeClr val="tx1"/>
                          </a:solidFill>
                          <a:cs typeface="B Nazanin" panose="00000400000000000000" pitchFamily="2" charset="-78"/>
                        </a:rPr>
                        <a:t>ویژگی</a:t>
                      </a:r>
                      <a:endParaRPr lang="en-US" sz="2400" dirty="0">
                        <a:solidFill>
                          <a:schemeClr val="tx1"/>
                        </a:solidFill>
                        <a:cs typeface="B Nazanin" panose="00000400000000000000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9492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cs typeface="B Nazanin" panose="00000400000000000000" pitchFamily="2" charset="-78"/>
                        </a:rPr>
                        <a:t>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cs typeface="B Nazanin" panose="00000400000000000000" pitchFamily="2" charset="-78"/>
                        </a:rPr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400" b="1" dirty="0">
                          <a:cs typeface="B Nazanin" panose="00000400000000000000" pitchFamily="2" charset="-78"/>
                        </a:rPr>
                        <a:t>رزولوشن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47054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cs typeface="B Nazanin" panose="00000400000000000000" pitchFamily="2" charset="-78"/>
                        </a:rPr>
                        <a:t>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cs typeface="B Nazanin" panose="00000400000000000000" pitchFamily="2" charset="-78"/>
                        </a:rPr>
                        <a:t>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400" b="1" dirty="0">
                          <a:cs typeface="B Nazanin" panose="00000400000000000000" pitchFamily="2" charset="-78"/>
                        </a:rPr>
                        <a:t>رنج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22625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cs typeface="B Nazanin" panose="00000400000000000000" pitchFamily="2" charset="-78"/>
                        </a:rPr>
                        <a:t>% F.S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cs typeface="B Nazanin" panose="00000400000000000000" pitchFamily="2" charset="-78"/>
                        </a:rPr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400" b="1" dirty="0">
                          <a:cs typeface="B Nazanin" panose="00000400000000000000" pitchFamily="2" charset="-78"/>
                        </a:rPr>
                        <a:t>بیشترین خطا غیرخطی‌گری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77208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cs typeface="B Nazanin" panose="00000400000000000000" pitchFamily="2" charset="-78"/>
                        </a:rPr>
                        <a:t>% F.S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cs typeface="B Nazanin" panose="00000400000000000000" pitchFamily="2" charset="-78"/>
                        </a:rPr>
                        <a:t>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400" b="1" dirty="0">
                          <a:cs typeface="B Nazanin" panose="00000400000000000000" pitchFamily="2" charset="-78"/>
                        </a:rPr>
                        <a:t>بیشترین خطا تکرار‌پذیری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68223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cs typeface="B Nazanin" panose="00000400000000000000" pitchFamily="2" charset="-78"/>
                        </a:rPr>
                        <a:t>% F.S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cs typeface="B Nazanin" panose="00000400000000000000" pitchFamily="2" charset="-78"/>
                        </a:rPr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400" b="1" dirty="0">
                          <a:cs typeface="B Nazanin" panose="00000400000000000000" pitchFamily="2" charset="-78"/>
                        </a:rPr>
                        <a:t>بیشترین خطا پسماند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228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495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3E131-0AA8-4378-9391-E3805370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E052AB-29C4-48E4-8358-23FD477D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84238"/>
            <a:ext cx="9944100" cy="900183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منابع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5A01A5-6D05-4020-AE3C-5489AB1ED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65606"/>
              </p:ext>
            </p:extLst>
          </p:nvPr>
        </p:nvGraphicFramePr>
        <p:xfrm>
          <a:off x="457200" y="1084422"/>
          <a:ext cx="9762950" cy="5589345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847424">
                  <a:extLst>
                    <a:ext uri="{9D8B030D-6E8A-4147-A177-3AD203B41FA5}">
                      <a16:colId xmlns:a16="http://schemas.microsoft.com/office/drawing/2014/main" val="1193169574"/>
                    </a:ext>
                  </a:extLst>
                </a:gridCol>
                <a:gridCol w="8915526">
                  <a:extLst>
                    <a:ext uri="{9D8B030D-6E8A-4147-A177-3AD203B41FA5}">
                      <a16:colId xmlns:a16="http://schemas.microsoft.com/office/drawing/2014/main" val="1865549461"/>
                    </a:ext>
                  </a:extLst>
                </a:gridCol>
              </a:tblGrid>
              <a:tr h="226597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[</a:t>
                      </a:r>
                      <a:r>
                        <a:rPr lang="ar-SA" sz="11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  <a:effectLst/>
                        </a:rPr>
                        <a:t>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A. S. Morris, Measurement and Instrumentation Principles, Butterworth-Heinemann, 2001.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1186002790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[2]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S. Tumanski, Principles of Electrical Measurement, Taylor</a:t>
                      </a:r>
                      <a:r>
                        <a:rPr lang="fa-IR" sz="1000" b="1" dirty="0">
                          <a:solidFill>
                            <a:schemeClr val="tx1"/>
                          </a:solidFill>
                          <a:effectLst/>
                        </a:rPr>
                        <a:t> &amp;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Francis, 2006</a:t>
                      </a:r>
                      <a:r>
                        <a:rPr lang="fa-IR" sz="1000" b="1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528903322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[3]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"www.engineersgarage.com"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1067390476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[4]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"en.wikipedia.org/wiki/Level_sensor"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1188604466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[5]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B. Jin, X. Liu, Q. Bai, D. Wang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 و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Y. Wang, “Design and Implementation of an Intrinsically Safe Liquid-Level Sensor Using Coaxial Cable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,”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sensors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2015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3204514112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[6]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L. K. Baxter, Capacitive Sensors Design and Applications, New York: Institute of Electrical and Electronics Engineers, Inc, 1997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2192635614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[7]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"endress.com"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1345478215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[8]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"VEGA_Grieshaber"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3938562610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[9]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A. A. Basfar, “Effect of various combinations of flame-retardant fillers on flammability of radiation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,”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Polym. Degrad. Stab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pp. 333-340, 2003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4146307314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[10]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A. Q. e. al, “Design of capacitive sensor for water level measurement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,”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Journal of Physics: Conference Series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 2016.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716363364"/>
                  </a:ext>
                </a:extLst>
              </a:tr>
              <a:tr h="41540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[11]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Z. M. V. R. M. Z. V. Milosavljevic, “Implementation of low cost liquid level sensor (LLS) using embedded system with integrated capacitive sensing module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,”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Mediterranean Conference on Embedded Computing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2012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3211570108"/>
                  </a:ext>
                </a:extLst>
              </a:tr>
              <a:tr h="41540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[12]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R. W. O. S. L. A. D. A. F. F. A. J. C. P. Rodrigo T. Bento, “Design, development and application of a real‑time capacitive sensor for automatically measuring liquid level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,”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Springer Nature Switzerland AG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834055139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[13]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"waveforms/555_oscillator"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98584300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[14]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"Faradars_L78xx"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922933258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[15]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"www.systematick.ir"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1372524456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[16]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A. Sadighi, “Measurement Systems,Introduction, Part II,” University of Tehran, Tehran, 2020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3339282940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[17]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E. O. Doebelin, Measurement systems: application and design, Mcgraw-Hill, 1990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1692541249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[18]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S. B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. &amp;.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B. Vasuki, “Performance Enhancement of Capacitance-Type Level Measurement System using CCII-Based Interface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,”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IETE Technical Review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2019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1911049013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[19]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K. T. P. K. R. M. R. Stephannie C. Mathews, “Design and Development of a Simple and Efficient Low Cost Embedded Liquid Level Measurement System</a:t>
                      </a:r>
                      <a:r>
                        <a:rPr lang="fa-IR" sz="1000" b="1">
                          <a:solidFill>
                            <a:schemeClr val="tx1"/>
                          </a:solidFill>
                          <a:effectLst/>
                        </a:rPr>
                        <a:t>”.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721951896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[20]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"www.st.com"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735000807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[21]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"deepbluembedded.com"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1195282473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[22]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effectLst/>
                        </a:rPr>
                        <a:t>"mall.industry.siemens.com"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285180187"/>
                  </a:ext>
                </a:extLst>
              </a:tr>
              <a:tr h="22659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solidFill>
                            <a:schemeClr val="tx1"/>
                          </a:solidFill>
                          <a:effectLst/>
                        </a:rPr>
                        <a:t>[23]</a:t>
                      </a:r>
                      <a:endParaRPr lang="en-US" sz="11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"www.tabrizpeguh.com"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1817" marR="61817" marT="0" marB="0" anchor="ctr"/>
                </a:tc>
                <a:extLst>
                  <a:ext uri="{0D108BD9-81ED-4DB2-BD59-A6C34878D82A}">
                    <a16:rowId xmlns:a16="http://schemas.microsoft.com/office/drawing/2014/main" val="173319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853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6921-F4F9-490A-8760-A3148740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324100"/>
            <a:ext cx="7086600" cy="1325563"/>
          </a:xfrm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rtl="1"/>
            <a:r>
              <a:rPr lang="fa-IR" sz="6000" b="1" dirty="0">
                <a:cs typeface="B Nazanin" panose="00000400000000000000" pitchFamily="2" charset="-78"/>
              </a:rPr>
              <a:t>با تشکر از توجه شما</a:t>
            </a:r>
            <a:endParaRPr lang="en-US" sz="6000" b="1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EA11-040A-4620-95B8-D75A950BB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CDE2E-64CE-44CC-9E6C-2E1D5B897618}"/>
              </a:ext>
            </a:extLst>
          </p:cNvPr>
          <p:cNvSpPr txBox="1"/>
          <p:nvPr/>
        </p:nvSpPr>
        <p:spPr>
          <a:xfrm>
            <a:off x="3829050" y="3848100"/>
            <a:ext cx="3162300" cy="369332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matin.amirmahdi@ut.ac.ir</a:t>
            </a:r>
          </a:p>
        </p:txBody>
      </p:sp>
    </p:spTree>
    <p:extLst>
      <p:ext uri="{BB962C8B-B14F-4D97-AF65-F5344CB8AC3E}">
        <p14:creationId xmlns:p14="http://schemas.microsoft.com/office/powerpoint/2010/main" val="112180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7131C-5824-4A8A-A6F6-F6644E4E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F93960-385A-40A3-BB1D-8CC056CA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52400"/>
            <a:ext cx="9906000" cy="876300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مقایسه انواع حسگر‌های سطح‌سنج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84D96D-DD03-4B3D-9DE1-9452AD75D7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304041"/>
              </p:ext>
            </p:extLst>
          </p:nvPr>
        </p:nvGraphicFramePr>
        <p:xfrm>
          <a:off x="361951" y="1219200"/>
          <a:ext cx="10010772" cy="5410208"/>
        </p:xfrm>
        <a:graphic>
          <a:graphicData uri="http://schemas.openxmlformats.org/drawingml/2006/table">
            <a:tbl>
              <a:tblPr rtl="1" firstRow="1" firstCol="1" bandRow="1">
                <a:tableStyleId>{93296810-A885-4BE3-A3E7-6D5BEEA58F35}</a:tableStyleId>
              </a:tblPr>
              <a:tblGrid>
                <a:gridCol w="2273919">
                  <a:extLst>
                    <a:ext uri="{9D8B030D-6E8A-4147-A177-3AD203B41FA5}">
                      <a16:colId xmlns:a16="http://schemas.microsoft.com/office/drawing/2014/main" val="1809200878"/>
                    </a:ext>
                  </a:extLst>
                </a:gridCol>
                <a:gridCol w="3358692">
                  <a:extLst>
                    <a:ext uri="{9D8B030D-6E8A-4147-A177-3AD203B41FA5}">
                      <a16:colId xmlns:a16="http://schemas.microsoft.com/office/drawing/2014/main" val="1935956739"/>
                    </a:ext>
                  </a:extLst>
                </a:gridCol>
                <a:gridCol w="4378161">
                  <a:extLst>
                    <a:ext uri="{9D8B030D-6E8A-4147-A177-3AD203B41FA5}">
                      <a16:colId xmlns:a16="http://schemas.microsoft.com/office/drawing/2014/main" val="520477607"/>
                    </a:ext>
                  </a:extLst>
                </a:gridCol>
              </a:tblGrid>
              <a:tr h="33813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حسگر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مزایا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معایب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325307"/>
                  </a:ext>
                </a:extLst>
              </a:tr>
              <a:tr h="338138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شناوری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ساختار ساده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مستعد آسیب‌های مکانیکی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0696191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هزینه کم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هزینه تعمیر و نگهداری بالا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5367761"/>
                  </a:ext>
                </a:extLst>
              </a:tr>
              <a:tr h="338138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التراسونیک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ساختار ساده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مستعد داشتن تداخلات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0681923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نصب و نگهداری آسان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ایمنی ذاتی ضعیف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335867"/>
                  </a:ext>
                </a:extLst>
              </a:tr>
              <a:tr h="338138">
                <a:tc row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مغناطیسی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دقت بالا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گیر‌کردن در محیط‌های خاص مانند مایع گل‌آلود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8826209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ابعاد بزرگ</a:t>
                      </a:r>
                      <a:endParaRPr lang="en-US" sz="20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676398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امنیت بالا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1310"/>
                  </a:ext>
                </a:extLst>
              </a:tr>
              <a:tr h="338138">
                <a:tc row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دیفرانسیلی فشار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عملکرد پایدار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مسدود شدن به آسانی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7035227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دقت بالا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48212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هزینه کم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93555"/>
                  </a:ext>
                </a:extLst>
              </a:tr>
              <a:tr h="338138"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فیبر نوری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ضد تداخلات الکترومغناطیسی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عدم اندازه‌گیری مایعات کدر و مواد چسبنده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83174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استحکام در محیط‌های سخت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864519"/>
                  </a:ext>
                </a:extLst>
              </a:tr>
              <a:tr h="338138">
                <a:tc rowSpan="4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خازنی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هزینه کم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ساختار پیچیده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49545"/>
                  </a:ext>
                </a:extLst>
              </a:tr>
              <a:tr h="471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خطی بودن بالا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15163"/>
                  </a:ext>
                </a:extLst>
              </a:tr>
              <a:tr h="2910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ایمنی غیر ذاتی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185523"/>
                  </a:ext>
                </a:extLst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000" b="1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اتلاف انرژی کم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812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10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7131C-5824-4A8A-A6F6-F6644E4E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F93960-385A-40A3-BB1D-8CC056CA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52400"/>
            <a:ext cx="9906000" cy="876300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بیان مساله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7ACE1B-1D08-4B86-999D-6FADCFCDDCFA}"/>
              </a:ext>
            </a:extLst>
          </p:cNvPr>
          <p:cNvSpPr txBox="1"/>
          <p:nvPr/>
        </p:nvSpPr>
        <p:spPr>
          <a:xfrm>
            <a:off x="0" y="5372100"/>
            <a:ext cx="4610100" cy="264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pvl.co.uk/products/clm-70-capacitive-level-meter</a:t>
            </a:r>
            <a:endParaRPr lang="en-US" sz="11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D43D9-5D2C-4A91-B2F6-AA01A5F05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r="13235"/>
          <a:stretch/>
        </p:blipFill>
        <p:spPr>
          <a:xfrm>
            <a:off x="762000" y="1485900"/>
            <a:ext cx="2971800" cy="38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C2794-5650-4263-BA6A-E776796BD9F7}"/>
              </a:ext>
            </a:extLst>
          </p:cNvPr>
          <p:cNvSpPr txBox="1"/>
          <p:nvPr/>
        </p:nvSpPr>
        <p:spPr>
          <a:xfrm>
            <a:off x="3886197" y="1877210"/>
            <a:ext cx="6553200" cy="646331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cs typeface="B Nazanin" panose="00000400000000000000" pitchFamily="2" charset="-78"/>
              </a:rPr>
              <a:t>طراحی و ساخت حسگر خازنی سطح‌سنج</a:t>
            </a:r>
            <a:endParaRPr lang="en-US" sz="3600" b="1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EAE61-191F-43DB-8FE5-7B91E51DF230}"/>
              </a:ext>
            </a:extLst>
          </p:cNvPr>
          <p:cNvSpPr txBox="1"/>
          <p:nvPr/>
        </p:nvSpPr>
        <p:spPr>
          <a:xfrm>
            <a:off x="6617852" y="2816554"/>
            <a:ext cx="1089891" cy="646331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cs typeface="B Nazanin" panose="00000400000000000000" pitchFamily="2" charset="-78"/>
              </a:rPr>
              <a:t>آب</a:t>
            </a:r>
            <a:endParaRPr lang="en-US" sz="3600" b="1" dirty="0">
              <a:cs typeface="B Nazanin" panose="00000400000000000000" pitchFamily="2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92F5D-695B-4F64-B381-766CBC4F63E6}"/>
              </a:ext>
            </a:extLst>
          </p:cNvPr>
          <p:cNvSpPr txBox="1"/>
          <p:nvPr/>
        </p:nvSpPr>
        <p:spPr>
          <a:xfrm>
            <a:off x="5559709" y="3755898"/>
            <a:ext cx="3206176" cy="646331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cs typeface="B Nazanin" panose="00000400000000000000" pitchFamily="2" charset="-78"/>
              </a:rPr>
              <a:t>مخازن با ارتفاع بالا</a:t>
            </a:r>
            <a:endParaRPr lang="en-US" sz="3600" b="1" dirty="0"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6C07FE-B5BF-46F0-9211-B4DA584896C3}"/>
              </a:ext>
            </a:extLst>
          </p:cNvPr>
          <p:cNvSpPr txBox="1"/>
          <p:nvPr/>
        </p:nvSpPr>
        <p:spPr>
          <a:xfrm>
            <a:off x="6475843" y="4695241"/>
            <a:ext cx="1373908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cs typeface="B Nazanin" panose="00000400000000000000" pitchFamily="2" charset="-78"/>
              </a:rPr>
              <a:t>6 متر</a:t>
            </a:r>
            <a:endParaRPr lang="en-US" sz="36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8309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7131C-5824-4A8A-A6F6-F6644E4E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F93960-385A-40A3-BB1D-8CC056CA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52400"/>
            <a:ext cx="9906000" cy="876300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شرکت‌های سازنده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9AD43-3B41-43B9-B6B9-9F7B34E1D9C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5" b="9251"/>
          <a:stretch/>
        </p:blipFill>
        <p:spPr>
          <a:xfrm>
            <a:off x="114300" y="1676400"/>
            <a:ext cx="2105342" cy="3968963"/>
          </a:xfrm>
          <a:prstGeom prst="rect">
            <a:avLst/>
          </a:prstGeom>
        </p:spPr>
      </p:pic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757288D9-02C0-478A-8149-761019D23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644488"/>
              </p:ext>
            </p:extLst>
          </p:nvPr>
        </p:nvGraphicFramePr>
        <p:xfrm>
          <a:off x="2127817" y="2287990"/>
          <a:ext cx="6374265" cy="289361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409889">
                  <a:extLst>
                    <a:ext uri="{9D8B030D-6E8A-4147-A177-3AD203B41FA5}">
                      <a16:colId xmlns:a16="http://schemas.microsoft.com/office/drawing/2014/main" val="3270413664"/>
                    </a:ext>
                  </a:extLst>
                </a:gridCol>
                <a:gridCol w="1825943">
                  <a:extLst>
                    <a:ext uri="{9D8B030D-6E8A-4147-A177-3AD203B41FA5}">
                      <a16:colId xmlns:a16="http://schemas.microsoft.com/office/drawing/2014/main" val="1522292042"/>
                    </a:ext>
                  </a:extLst>
                </a:gridCol>
                <a:gridCol w="2138433">
                  <a:extLst>
                    <a:ext uri="{9D8B030D-6E8A-4147-A177-3AD203B41FA5}">
                      <a16:colId xmlns:a16="http://schemas.microsoft.com/office/drawing/2014/main" val="255319314"/>
                    </a:ext>
                  </a:extLst>
                </a:gridCol>
              </a:tblGrid>
              <a:tr h="715946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Endress + Hauser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2400" b="1" dirty="0">
                          <a:cs typeface="B Nazanin" panose="00000400000000000000" pitchFamily="2" charset="-78"/>
                        </a:rPr>
                        <a:t>نام سازنده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cs typeface="B Nazanin" panose="00000400000000000000" pitchFamily="2" charset="-78"/>
                        </a:rPr>
                        <a:t>تبریز پژوه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693095"/>
                  </a:ext>
                </a:extLst>
              </a:tr>
              <a:tr h="72588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cs typeface="B Nazanin" panose="00000400000000000000" pitchFamily="2" charset="-78"/>
                        </a:rPr>
                        <a:t>4 m</a:t>
                      </a:r>
                      <a:endParaRPr lang="en-US" sz="2400" b="1" dirty="0">
                        <a:effectLst/>
                        <a:cs typeface="B Nazanin" panose="00000400000000000000" pitchFamily="2" charset="-78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effectLst/>
                          <a:cs typeface="B Nazanin" panose="00000400000000000000" pitchFamily="2" charset="-78"/>
                        </a:rPr>
                        <a:t>رنج اندازه‌گیری</a:t>
                      </a:r>
                      <a:endParaRPr lang="en-US" sz="2400" b="1" dirty="0">
                        <a:effectLst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cs typeface="B Nazanin" panose="00000400000000000000" pitchFamily="2" charset="-78"/>
                        </a:rPr>
                        <a:t>5 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992059"/>
                  </a:ext>
                </a:extLst>
              </a:tr>
              <a:tr h="725888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0.1 %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cs typeface="B Nazanin" panose="00000400000000000000" pitchFamily="2" charset="-78"/>
                        </a:rPr>
                        <a:t>دقت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cs typeface="B Nazanin" panose="00000400000000000000" pitchFamily="2" charset="-78"/>
                        </a:rPr>
                        <a:t>5 %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390162"/>
                  </a:ext>
                </a:extLst>
              </a:tr>
              <a:tr h="725888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cs typeface="B Nazanin" panose="00000400000000000000" pitchFamily="2" charset="-78"/>
                        </a:rPr>
                        <a:t>1140 $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400" b="1" dirty="0">
                          <a:cs typeface="B Nazanin" panose="00000400000000000000" pitchFamily="2" charset="-78"/>
                        </a:rPr>
                        <a:t>قیمت</a:t>
                      </a:r>
                      <a:endParaRPr lang="en-US" sz="2400" b="1" dirty="0"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cs typeface="B Nazanin" panose="00000400000000000000" pitchFamily="2" charset="-78"/>
                        </a:rPr>
                        <a:t>80 M IRR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8373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2270994-BEBE-4F6E-B3B5-AD9A72A982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89" y="1866900"/>
            <a:ext cx="1287780" cy="3680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098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C0CE-E278-4847-8EE2-649097F8A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152400"/>
            <a:ext cx="9906000" cy="876300"/>
          </a:xfr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 rtl="1"/>
            <a:r>
              <a:rPr lang="fa-IR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cs typeface="B Nazanin" panose="00000400000000000000" pitchFamily="2" charset="-78"/>
              </a:rPr>
              <a:t>بلوک دیاگرام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BA854-A796-4838-B58D-7E703F02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7A12B-B9F9-4411-B34E-F80A49BA17D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6CF4B-6895-416D-93FB-129719A400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019300"/>
            <a:ext cx="9639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6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1841</Words>
  <Application>Microsoft Office PowerPoint</Application>
  <PresentationFormat>Widescreen</PresentationFormat>
  <Paragraphs>406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B Nazanin</vt:lpstr>
      <vt:lpstr>BNazanin</vt:lpstr>
      <vt:lpstr>Calibri</vt:lpstr>
      <vt:lpstr>Calibri Light</vt:lpstr>
      <vt:lpstr>Cambria Math</vt:lpstr>
      <vt:lpstr>Times New Roman</vt:lpstr>
      <vt:lpstr>TimesNewRoman</vt:lpstr>
      <vt:lpstr>TimesNewRomanPS-ItalicMT</vt:lpstr>
      <vt:lpstr>TimesNewRomanPSMT</vt:lpstr>
      <vt:lpstr>Office Theme</vt:lpstr>
      <vt:lpstr>طراحی و ساخت حسگر خازنی سطح‌سنج آب در مخازن</vt:lpstr>
      <vt:lpstr>مراحل ارائه</vt:lpstr>
      <vt:lpstr>اهمیت سیستم‌های اندازه‌گیری</vt:lpstr>
      <vt:lpstr>انواع حسگر‌های سطح‌سنج</vt:lpstr>
      <vt:lpstr>مقایسه انواع حسگر‌های سطح‌سنج</vt:lpstr>
      <vt:lpstr>مقایسه انواع حسگر‌های سطح‌سنج</vt:lpstr>
      <vt:lpstr>بیان مساله</vt:lpstr>
      <vt:lpstr>شرکت‌های سازنده</vt:lpstr>
      <vt:lpstr>بلوک دیاگرام</vt:lpstr>
      <vt:lpstr>انواع خازن‌ها</vt:lpstr>
      <vt:lpstr>انواع پیکر‌بندی‌ها</vt:lpstr>
      <vt:lpstr>انواع پیکر‌بندی‌ها</vt:lpstr>
      <vt:lpstr>دستیابی به پیکر‌بندی مناسب</vt:lpstr>
      <vt:lpstr>پیکربندی کابل کواکسیال شیلددار</vt:lpstr>
      <vt:lpstr>پیکربندی کابل کواکسیال شیلددار</vt:lpstr>
      <vt:lpstr>پیکربندی کابل کواکسیال شیلددار</vt:lpstr>
      <vt:lpstr>پیکربندی کابل کواکسیال شیلددار</vt:lpstr>
      <vt:lpstr>معادلات حاکم</vt:lpstr>
      <vt:lpstr>معادلات حاکم</vt:lpstr>
      <vt:lpstr>طراحی کیس محافظ</vt:lpstr>
      <vt:lpstr>طراحی ساختار اتصال کابل به وزنه</vt:lpstr>
      <vt:lpstr>پیاده‌سازی</vt:lpstr>
      <vt:lpstr>پیاده‌سازی</vt:lpstr>
      <vt:lpstr>الکترونیک</vt:lpstr>
      <vt:lpstr>مدار آنالوگ</vt:lpstr>
      <vt:lpstr>مدار آنالوگ</vt:lpstr>
      <vt:lpstr>شماتیک اسیلاتور 555</vt:lpstr>
      <vt:lpstr>شماتیک مدار Buffer</vt:lpstr>
      <vt:lpstr>شماتیک Comparator </vt:lpstr>
      <vt:lpstr>سیگنال خروجی </vt:lpstr>
      <vt:lpstr>مدار تغذیه</vt:lpstr>
      <vt:lpstr>طراحی PCB</vt:lpstr>
      <vt:lpstr>طراحی PCB</vt:lpstr>
      <vt:lpstr>پیاده‌سازی PCB</vt:lpstr>
      <vt:lpstr>پیاده‌سازی PCB</vt:lpstr>
      <vt:lpstr>میکروکنترلر</vt:lpstr>
      <vt:lpstr>نرم‌افزار مانیتورینگ</vt:lpstr>
      <vt:lpstr>نتایج</vt:lpstr>
      <vt:lpstr>تست عملکرد خازن کابل کواکسیال</vt:lpstr>
      <vt:lpstr>تست عملکرد خازن کابل کواکسیال</vt:lpstr>
      <vt:lpstr>تست عملکرد مدار آنالوگ</vt:lpstr>
      <vt:lpstr>تست عملکرد مدار آنالوگ</vt:lpstr>
      <vt:lpstr>تست عملکرد مدار آنالوگ</vt:lpstr>
      <vt:lpstr>تست عملکرد مدار آنالوگ</vt:lpstr>
      <vt:lpstr>تست عملکرد میکروکنترلر</vt:lpstr>
      <vt:lpstr>آنالیز نتایج: غیرخطی‌گری Non Linearity</vt:lpstr>
      <vt:lpstr>آنالیز نتایج: تفکیک‌پذیری Resolution </vt:lpstr>
      <vt:lpstr>آنالیز نتایج: تکرارپذیری Repeatability</vt:lpstr>
      <vt:lpstr>آنالیز نتایج: پسماند Hysteresis</vt:lpstr>
      <vt:lpstr>آنالیز نتایج: پسماند Hysteresis</vt:lpstr>
      <vt:lpstr>آنالیز نتایج: حساسیت Sensitivity</vt:lpstr>
      <vt:lpstr>خلاصه نتایج</vt:lpstr>
      <vt:lpstr>منابع</vt:lpstr>
      <vt:lpstr>با تشکر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طراحی و ساخت حسگر خازنی سطح‌سنج آب در مخازن</dc:title>
  <dc:creator>amir mahdi Matin</dc:creator>
  <cp:lastModifiedBy>amir mahdi Matin</cp:lastModifiedBy>
  <cp:revision>16</cp:revision>
  <dcterms:created xsi:type="dcterms:W3CDTF">2021-08-03T11:24:23Z</dcterms:created>
  <dcterms:modified xsi:type="dcterms:W3CDTF">2021-08-08T13:08:28Z</dcterms:modified>
</cp:coreProperties>
</file>